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30"/>
  </p:notesMasterIdLst>
  <p:handoutMasterIdLst>
    <p:handoutMasterId r:id="rId31"/>
  </p:handoutMasterIdLst>
  <p:sldIdLst>
    <p:sldId id="352" r:id="rId2"/>
    <p:sldId id="409" r:id="rId3"/>
    <p:sldId id="408" r:id="rId4"/>
    <p:sldId id="407" r:id="rId5"/>
    <p:sldId id="389" r:id="rId6"/>
    <p:sldId id="390" r:id="rId7"/>
    <p:sldId id="403" r:id="rId8"/>
    <p:sldId id="404" r:id="rId9"/>
    <p:sldId id="373" r:id="rId10"/>
    <p:sldId id="401" r:id="rId11"/>
    <p:sldId id="399" r:id="rId12"/>
    <p:sldId id="391" r:id="rId13"/>
    <p:sldId id="406" r:id="rId14"/>
    <p:sldId id="394" r:id="rId15"/>
    <p:sldId id="386" r:id="rId16"/>
    <p:sldId id="382" r:id="rId17"/>
    <p:sldId id="387" r:id="rId18"/>
    <p:sldId id="383" r:id="rId19"/>
    <p:sldId id="405" r:id="rId20"/>
    <p:sldId id="392" r:id="rId21"/>
    <p:sldId id="395" r:id="rId22"/>
    <p:sldId id="400" r:id="rId23"/>
    <p:sldId id="366" r:id="rId24"/>
    <p:sldId id="398" r:id="rId25"/>
    <p:sldId id="369" r:id="rId26"/>
    <p:sldId id="370" r:id="rId27"/>
    <p:sldId id="402" r:id="rId28"/>
    <p:sldId id="388"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xplorica User" initials="EU"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4B"/>
    <a:srgbClr val="FFFF99"/>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81" autoAdjust="0"/>
  </p:normalViewPr>
  <p:slideViewPr>
    <p:cSldViewPr>
      <p:cViewPr>
        <p:scale>
          <a:sx n="58" d="100"/>
          <a:sy n="58" d="100"/>
        </p:scale>
        <p:origin x="756" y="28"/>
      </p:cViewPr>
      <p:guideLst>
        <p:guide orient="horz" pos="2160"/>
        <p:guide pos="2880"/>
      </p:guideLst>
    </p:cSldViewPr>
  </p:slideViewPr>
  <p:outlineViewPr>
    <p:cViewPr>
      <p:scale>
        <a:sx n="33" d="100"/>
        <a:sy n="33" d="100"/>
      </p:scale>
      <p:origin x="0" y="3780"/>
    </p:cViewPr>
  </p:outlineViewPr>
  <p:notesTextViewPr>
    <p:cViewPr>
      <p:scale>
        <a:sx n="100" d="100"/>
        <a:sy n="100" d="100"/>
      </p:scale>
      <p:origin x="0" y="0"/>
    </p:cViewPr>
  </p:notesTextViewPr>
  <p:sorterViewPr>
    <p:cViewPr>
      <p:scale>
        <a:sx n="60" d="100"/>
        <a:sy n="60" d="100"/>
      </p:scale>
      <p:origin x="0" y="0"/>
    </p:cViewPr>
  </p:sorterViewPr>
  <p:notesViewPr>
    <p:cSldViewPr>
      <p:cViewPr varScale="1">
        <p:scale>
          <a:sx n="70" d="100"/>
          <a:sy n="70" d="100"/>
        </p:scale>
        <p:origin x="2766"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A56DC0-F490-49E6-BCCE-53C62D5EE61A}" type="datetimeFigureOut">
              <a:rPr lang="en-US" smtClean="0"/>
              <a:t>11/12/2025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D2053C-F27C-4BAC-917F-E134217CC33D}" type="slidenum">
              <a:rPr lang="en-US" smtClean="0"/>
              <a:t>‹#›</a:t>
            </a:fld>
            <a:endParaRPr lang="en-US" dirty="0"/>
          </a:p>
        </p:txBody>
      </p:sp>
    </p:spTree>
    <p:extLst>
      <p:ext uri="{BB962C8B-B14F-4D97-AF65-F5344CB8AC3E}">
        <p14:creationId xmlns:p14="http://schemas.microsoft.com/office/powerpoint/2010/main" val="3380798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101D880-062F-47D2-8104-B618902D3B08}" type="datetimeFigureOut">
              <a:rPr lang="en-US"/>
              <a:pPr>
                <a:defRPr/>
              </a:pPr>
              <a:t>11/12/2025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54C373E-34F0-4546-B49A-58817BA29741}" type="slidenum">
              <a:rPr lang="en-US"/>
              <a:pPr>
                <a:defRPr/>
              </a:pPr>
              <a:t>‹#›</a:t>
            </a:fld>
            <a:endParaRPr lang="en-US" dirty="0"/>
          </a:p>
        </p:txBody>
      </p:sp>
    </p:spTree>
    <p:extLst>
      <p:ext uri="{BB962C8B-B14F-4D97-AF65-F5344CB8AC3E}">
        <p14:creationId xmlns:p14="http://schemas.microsoft.com/office/powerpoint/2010/main" val="4942147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1</a:t>
            </a:fld>
            <a:endParaRPr lang="en-US" dirty="0"/>
          </a:p>
        </p:txBody>
      </p:sp>
    </p:spTree>
    <p:extLst>
      <p:ext uri="{BB962C8B-B14F-4D97-AF65-F5344CB8AC3E}">
        <p14:creationId xmlns:p14="http://schemas.microsoft.com/office/powerpoint/2010/main" val="1765156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CDD09-D35B-D476-367F-DE7DEFA1B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D6AEE-B108-EFFB-C2B2-8E34010EB89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0448E91-8B5A-056C-F5FC-DC48D260CD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B563DD-1D8C-04FA-B218-D8A26E5A52DD}"/>
              </a:ext>
            </a:extLst>
          </p:cNvPr>
          <p:cNvSpPr>
            <a:spLocks noGrp="1"/>
          </p:cNvSpPr>
          <p:nvPr>
            <p:ph type="sldNum" sz="quarter" idx="10"/>
          </p:nvPr>
        </p:nvSpPr>
        <p:spPr/>
        <p:txBody>
          <a:bodyPr/>
          <a:lstStyle/>
          <a:p>
            <a:pPr>
              <a:defRPr/>
            </a:pPr>
            <a:fld id="{A54C373E-34F0-4546-B49A-58817BA29741}" type="slidenum">
              <a:rPr lang="en-US" smtClean="0"/>
              <a:pPr>
                <a:defRPr/>
              </a:pPr>
              <a:t>13</a:t>
            </a:fld>
            <a:endParaRPr lang="en-US" dirty="0"/>
          </a:p>
        </p:txBody>
      </p:sp>
    </p:spTree>
    <p:extLst>
      <p:ext uri="{BB962C8B-B14F-4D97-AF65-F5344CB8AC3E}">
        <p14:creationId xmlns:p14="http://schemas.microsoft.com/office/powerpoint/2010/main" val="3782529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14</a:t>
            </a:fld>
            <a:endParaRPr lang="en-US" dirty="0"/>
          </a:p>
        </p:txBody>
      </p:sp>
    </p:spTree>
    <p:extLst>
      <p:ext uri="{BB962C8B-B14F-4D97-AF65-F5344CB8AC3E}">
        <p14:creationId xmlns:p14="http://schemas.microsoft.com/office/powerpoint/2010/main" val="3906071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Safety is, and always has been, Explorica’s top priority. They take a proactive approach to risk management that ranges from rigorous safety checks and detailed site visits, to continual safety trainings for their staff.</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Our tour director will be with us 24/7 and they will post an update about our tour to a private trip log each evening. Behind the scenes, Explorica has a risk management team that’s continually monitoring conditions around the world. Their emergency support line is always on call, and their extensive network of offices means that they are always nearby to help in person</a:t>
            </a:r>
            <a:r>
              <a:rPr lang="en-US" sz="1200" b="0" i="0" u="none" strike="noStrike" kern="1200" baseline="0" dirty="0">
                <a:solidFill>
                  <a:schemeClr val="tx1"/>
                </a:solidFill>
                <a:effectLst/>
                <a:latin typeface="+mn-lt"/>
                <a:ea typeface="+mn-ea"/>
                <a:cs typeface="+mn-cs"/>
              </a:rPr>
              <a:t> if the need arises.</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Explorica</a:t>
            </a:r>
            <a:r>
              <a:rPr lang="en-US" sz="1200" b="0" i="0" u="none" strike="noStrike" kern="1200" baseline="0" dirty="0">
                <a:solidFill>
                  <a:schemeClr val="tx1"/>
                </a:solidFill>
                <a:effectLst/>
                <a:latin typeface="+mn-lt"/>
                <a:ea typeface="+mn-ea"/>
                <a:cs typeface="+mn-cs"/>
              </a:rPr>
              <a:t> is </a:t>
            </a:r>
            <a:r>
              <a:rPr lang="en-US" sz="1200" b="0" i="0" u="none" strike="noStrike" kern="1200" dirty="0">
                <a:solidFill>
                  <a:schemeClr val="tx1"/>
                </a:solidFill>
                <a:effectLst/>
                <a:latin typeface="+mn-lt"/>
                <a:ea typeface="+mn-ea"/>
                <a:cs typeface="+mn-cs"/>
              </a:rPr>
              <a:t>a member of the United States Tour Operator’s Association, so your trip</a:t>
            </a:r>
            <a:r>
              <a:rPr lang="en-US" sz="1200" b="0" i="0" u="none" strike="noStrike" kern="1200" baseline="0" dirty="0">
                <a:solidFill>
                  <a:schemeClr val="tx1"/>
                </a:solidFill>
                <a:effectLst/>
                <a:latin typeface="+mn-lt"/>
                <a:ea typeface="+mn-ea"/>
                <a:cs typeface="+mn-cs"/>
              </a:rPr>
              <a:t> investment </a:t>
            </a:r>
            <a:r>
              <a:rPr lang="en-US" sz="1200" b="0" i="0" u="none" strike="noStrike" kern="1200" dirty="0">
                <a:solidFill>
                  <a:schemeClr val="tx1"/>
                </a:solidFill>
                <a:effectLst/>
                <a:latin typeface="+mn-lt"/>
                <a:ea typeface="+mn-ea"/>
                <a:cs typeface="+mn-cs"/>
              </a:rPr>
              <a:t>is protected by USTOA’s $1 Million Travelers’ Assistance Program, and Explorica even provides optional travel protection plans for cancellations and any other unforeseen circumstance. I’ll cover those later.</a:t>
            </a:r>
            <a:br>
              <a:rPr lang="en-US" sz="1200" b="0" i="0" u="none" strike="noStrike" kern="1200" dirty="0">
                <a:solidFill>
                  <a:schemeClr val="tx1"/>
                </a:solidFill>
                <a:effectLst/>
                <a:latin typeface="+mn-lt"/>
                <a:ea typeface="+mn-ea"/>
                <a:cs typeface="+mn-cs"/>
              </a:rPr>
            </a:br>
            <a:endParaRPr lang="en-US" b="0" dirty="0">
              <a:effectLst/>
            </a:endParaRPr>
          </a:p>
          <a:p>
            <a:r>
              <a:rPr lang="en-US" sz="1200" b="0" i="0" u="none" strike="noStrike" kern="1200" dirty="0">
                <a:solidFill>
                  <a:schemeClr val="tx1"/>
                </a:solidFill>
                <a:effectLst/>
                <a:latin typeface="+mn-lt"/>
                <a:ea typeface="+mn-ea"/>
                <a:cs typeface="+mn-cs"/>
              </a:rPr>
              <a:t>The bottom line is that Explorica has been an</a:t>
            </a:r>
            <a:r>
              <a:rPr lang="en-US" sz="1200" b="0" i="0" u="none" strike="noStrike" kern="1200" baseline="0" dirty="0">
                <a:solidFill>
                  <a:schemeClr val="tx1"/>
                </a:solidFill>
                <a:effectLst/>
                <a:latin typeface="+mn-lt"/>
                <a:ea typeface="+mn-ea"/>
                <a:cs typeface="+mn-cs"/>
              </a:rPr>
              <a:t> educational travel</a:t>
            </a:r>
            <a:r>
              <a:rPr lang="en-US" sz="1200" b="0" i="0" u="none" strike="noStrike" kern="1200" dirty="0">
                <a:solidFill>
                  <a:schemeClr val="tx1"/>
                </a:solidFill>
                <a:effectLst/>
                <a:latin typeface="+mn-lt"/>
                <a:ea typeface="+mn-ea"/>
                <a:cs typeface="+mn-cs"/>
              </a:rPr>
              <a:t> industry leader since 2000, so they have the experience, resources and coverage we need for a safe and worry-free trip.</a:t>
            </a:r>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19</a:t>
            </a:fld>
            <a:endParaRPr lang="en-US" dirty="0"/>
          </a:p>
        </p:txBody>
      </p:sp>
    </p:spTree>
    <p:extLst>
      <p:ext uri="{BB962C8B-B14F-4D97-AF65-F5344CB8AC3E}">
        <p14:creationId xmlns:p14="http://schemas.microsoft.com/office/powerpoint/2010/main" val="1615658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normAutofit/>
          </a:bodyPr>
          <a:lstStyle/>
          <a:p>
            <a:pPr rtl="0"/>
            <a:r>
              <a:rPr lang="en-US" sz="1200" b="0" i="0" u="none" strike="noStrike" kern="1200" dirty="0">
                <a:solidFill>
                  <a:schemeClr val="tx1"/>
                </a:solidFill>
                <a:effectLst/>
                <a:latin typeface="+mn-lt"/>
                <a:ea typeface="+mn-ea"/>
                <a:cs typeface="+mn-cs"/>
              </a:rPr>
              <a:t>Explorica is committed to making their tours attainable,</a:t>
            </a:r>
            <a:r>
              <a:rPr lang="en-US" sz="1200" b="0" i="0" u="none" strike="noStrike" kern="1200" baseline="0" dirty="0">
                <a:solidFill>
                  <a:schemeClr val="tx1"/>
                </a:solidFill>
                <a:effectLst/>
                <a:latin typeface="+mn-lt"/>
                <a:ea typeface="+mn-ea"/>
                <a:cs typeface="+mn-cs"/>
              </a:rPr>
              <a:t> so they do a couple of really helpful things that you can take advantage of:</a:t>
            </a:r>
          </a:p>
          <a:p>
            <a:pPr marL="171450" indent="-171450" rtl="0">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They provide </a:t>
            </a:r>
            <a:r>
              <a:rPr lang="en-US" sz="1200" b="0" i="0" u="none" strike="noStrike" kern="1200" dirty="0">
                <a:solidFill>
                  <a:schemeClr val="tx1"/>
                </a:solidFill>
                <a:effectLst/>
                <a:latin typeface="+mn-lt"/>
                <a:ea typeface="+mn-ea"/>
                <a:cs typeface="+mn-cs"/>
              </a:rPr>
              <a:t>every traveler a personal fundraising page on explorica.com, enabling you to raise money for your trip using social media.</a:t>
            </a:r>
          </a:p>
          <a:p>
            <a:pPr marL="171450" indent="-171450" rtl="0">
              <a:buFont typeface="Arial" panose="020B0604020202020204" pitchFamily="34" charset="0"/>
              <a:buChar char="•"/>
            </a:pPr>
            <a:r>
              <a:rPr lang="en-US" b="0" dirty="0">
                <a:effectLst/>
              </a:rPr>
              <a:t>They</a:t>
            </a:r>
            <a:r>
              <a:rPr lang="en-US" b="0" baseline="0" dirty="0">
                <a:effectLst/>
              </a:rPr>
              <a:t> </a:t>
            </a:r>
            <a:r>
              <a:rPr lang="en-US" sz="1200" b="0" i="0" u="none" strike="noStrike" kern="1200" dirty="0">
                <a:solidFill>
                  <a:schemeClr val="tx1"/>
                </a:solidFill>
                <a:effectLst/>
                <a:latin typeface="+mn-lt"/>
                <a:ea typeface="+mn-ea"/>
                <a:cs typeface="+mn-cs"/>
              </a:rPr>
              <a:t>offer need-based financial assistance,</a:t>
            </a:r>
            <a:r>
              <a:rPr lang="en-US" sz="1200" b="0" i="0" u="none" strike="noStrike" kern="1200" baseline="0" dirty="0">
                <a:solidFill>
                  <a:schemeClr val="tx1"/>
                </a:solidFill>
                <a:effectLst/>
                <a:latin typeface="+mn-lt"/>
                <a:ea typeface="+mn-ea"/>
                <a:cs typeface="+mn-cs"/>
              </a:rPr>
              <a:t> and y</a:t>
            </a:r>
            <a:r>
              <a:rPr lang="en-US" sz="1200" b="0" i="0" u="none" strike="noStrike" kern="1200" dirty="0">
                <a:solidFill>
                  <a:schemeClr val="tx1"/>
                </a:solidFill>
                <a:effectLst/>
                <a:latin typeface="+mn-lt"/>
                <a:ea typeface="+mn-ea"/>
                <a:cs typeface="+mn-cs"/>
              </a:rPr>
              <a:t>ou can find out if you qualify with one simple phone call.</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And</a:t>
            </a:r>
            <a:r>
              <a:rPr lang="en-US" sz="1200" b="0" i="0" u="none" strike="noStrike" kern="1200" baseline="0" dirty="0">
                <a:solidFill>
                  <a:schemeClr val="tx1"/>
                </a:solidFill>
                <a:effectLst/>
                <a:latin typeface="+mn-lt"/>
                <a:ea typeface="+mn-ea"/>
                <a:cs typeface="+mn-cs"/>
              </a:rPr>
              <a:t> they offer payment plans that </a:t>
            </a:r>
            <a:r>
              <a:rPr lang="en-US" sz="1200" b="0" i="0" u="none" strike="noStrike" kern="1200" dirty="0">
                <a:solidFill>
                  <a:schemeClr val="tx1"/>
                </a:solidFill>
                <a:effectLst/>
                <a:latin typeface="+mn-lt"/>
                <a:ea typeface="+mn-ea"/>
                <a:cs typeface="+mn-cs"/>
              </a:rPr>
              <a:t>let you break up your tour fee into multiple installments. There are two options:</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automatic payment plan is the easiest, spreading out your payments over the months leading up to your tour. With this option, you only need $50 to sign up.</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Or if you prefer manual payments, you can put down a $99 deposit then pay the remaining balance in four installments.</a:t>
            </a:r>
            <a:br>
              <a:rPr lang="en-US" sz="1200" b="0" i="0" u="none" strike="noStrike" kern="1200" dirty="0">
                <a:solidFill>
                  <a:schemeClr val="tx1"/>
                </a:solidFill>
                <a:effectLst/>
                <a:latin typeface="+mn-lt"/>
                <a:ea typeface="+mn-ea"/>
                <a:cs typeface="+mn-cs"/>
              </a:rPr>
            </a:br>
            <a:endParaRPr lang="en-US" b="0" dirty="0">
              <a:effectLst/>
            </a:endParaRPr>
          </a:p>
          <a:p>
            <a:pPr rtl="0"/>
            <a:r>
              <a:rPr lang="en-US" sz="1200" b="0" i="0" u="none" strike="noStrike" kern="1200" dirty="0">
                <a:solidFill>
                  <a:schemeClr val="tx1"/>
                </a:solidFill>
                <a:effectLst/>
                <a:latin typeface="+mn-lt"/>
                <a:ea typeface="+mn-ea"/>
                <a:cs typeface="+mn-cs"/>
              </a:rPr>
              <a:t>Details on each plan and financial assistance can be found in your trip invitation letter.</a:t>
            </a:r>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23</a:t>
            </a:fld>
            <a:endParaRPr lang="en-US" dirty="0"/>
          </a:p>
        </p:txBody>
      </p:sp>
    </p:spTree>
    <p:extLst>
      <p:ext uri="{BB962C8B-B14F-4D97-AF65-F5344CB8AC3E}">
        <p14:creationId xmlns:p14="http://schemas.microsoft.com/office/powerpoint/2010/main" val="941516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what happens if you have to cancel? No one wants to miss the trip of their dreams, but sometimes life happens. Explorica has two plans through TripMate that help you protect your investment, both of which provide a cash refund.</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standard plan covers common mishaps</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And the upgraded plan adds the ability to cancel your tour </a:t>
            </a:r>
            <a:r>
              <a:rPr lang="en-US" sz="1200" b="0" i="1" u="none" strike="noStrike" kern="1200" dirty="0">
                <a:solidFill>
                  <a:schemeClr val="tx1"/>
                </a:solidFill>
                <a:effectLst/>
                <a:latin typeface="+mn-lt"/>
                <a:ea typeface="+mn-ea"/>
                <a:cs typeface="+mn-cs"/>
              </a:rPr>
              <a:t>for any reason</a:t>
            </a:r>
            <a:r>
              <a:rPr lang="en-US" sz="1200" b="0" i="0" u="none" strike="noStrike" kern="1200" dirty="0">
                <a:solidFill>
                  <a:schemeClr val="tx1"/>
                </a:solidFill>
                <a:effectLst/>
                <a:latin typeface="+mn-lt"/>
                <a:ea typeface="+mn-ea"/>
                <a:cs typeface="+mn-cs"/>
              </a:rPr>
              <a:t> up to 30 days before departure. It’s the only such “cancel for any reason” policy in the industry,</a:t>
            </a:r>
            <a:r>
              <a:rPr lang="en-US" sz="1200" b="0" i="0" u="none" strike="noStrike" kern="1200" baseline="0" dirty="0">
                <a:solidFill>
                  <a:schemeClr val="tx1"/>
                </a:solidFill>
                <a:effectLst/>
                <a:latin typeface="+mn-lt"/>
                <a:ea typeface="+mn-ea"/>
                <a:cs typeface="+mn-cs"/>
              </a:rPr>
              <a:t> and it’s a really great assurance.</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Both plans are optional, but just know that they’re available to you if you’d like to purchase insurance.</a:t>
            </a:r>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25</a:t>
            </a:fld>
            <a:endParaRPr lang="en-US" dirty="0"/>
          </a:p>
        </p:txBody>
      </p:sp>
    </p:spTree>
    <p:extLst>
      <p:ext uri="{BB962C8B-B14F-4D97-AF65-F5344CB8AC3E}">
        <p14:creationId xmlns:p14="http://schemas.microsoft.com/office/powerpoint/2010/main" val="996017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 sincerely hope that you’ll be able to join me for this once-in-a-lifetime trip, and I encourage you to sign up early to give yourself the most time to pay</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prepare.</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Signing up is easy, and you can do it online, by phone or by mail. You just need our Tour Center ID, which is in your invitation letter.</a:t>
            </a:r>
            <a:endParaRPr lang="en-US" b="0" dirty="0">
              <a:effectLst/>
            </a:endParaRPr>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26</a:t>
            </a:fld>
            <a:endParaRPr lang="en-US" dirty="0"/>
          </a:p>
        </p:txBody>
      </p:sp>
    </p:spTree>
    <p:extLst>
      <p:ext uri="{BB962C8B-B14F-4D97-AF65-F5344CB8AC3E}">
        <p14:creationId xmlns:p14="http://schemas.microsoft.com/office/powerpoint/2010/main" val="379446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Safety is, and always has been, Explorica’s top priority. They take a proactive approach to risk management that ranges from rigorous safety checks and detailed site visits, to continual safety trainings for their staff.</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Our tour director will be with us 24/7 and they will post an update about our tour to a private trip log each evening. Behind the scenes, Explorica has a risk management team that’s continually monitoring conditions around the world. Their emergency support line is always on call, and their extensive network of offices means that they are always nearby to help in person</a:t>
            </a:r>
            <a:r>
              <a:rPr lang="en-US" sz="1200" b="0" i="0" u="none" strike="noStrike" kern="1200" baseline="0" dirty="0">
                <a:solidFill>
                  <a:schemeClr val="tx1"/>
                </a:solidFill>
                <a:effectLst/>
                <a:latin typeface="+mn-lt"/>
                <a:ea typeface="+mn-ea"/>
                <a:cs typeface="+mn-cs"/>
              </a:rPr>
              <a:t> if the need arises.</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Explorica</a:t>
            </a:r>
            <a:r>
              <a:rPr lang="en-US" sz="1200" b="0" i="0" u="none" strike="noStrike" kern="1200" baseline="0" dirty="0">
                <a:solidFill>
                  <a:schemeClr val="tx1"/>
                </a:solidFill>
                <a:effectLst/>
                <a:latin typeface="+mn-lt"/>
                <a:ea typeface="+mn-ea"/>
                <a:cs typeface="+mn-cs"/>
              </a:rPr>
              <a:t> is </a:t>
            </a:r>
            <a:r>
              <a:rPr lang="en-US" sz="1200" b="0" i="0" u="none" strike="noStrike" kern="1200" dirty="0">
                <a:solidFill>
                  <a:schemeClr val="tx1"/>
                </a:solidFill>
                <a:effectLst/>
                <a:latin typeface="+mn-lt"/>
                <a:ea typeface="+mn-ea"/>
                <a:cs typeface="+mn-cs"/>
              </a:rPr>
              <a:t>a member of the United States Tour Operator’s Association, so your trip</a:t>
            </a:r>
            <a:r>
              <a:rPr lang="en-US" sz="1200" b="0" i="0" u="none" strike="noStrike" kern="1200" baseline="0" dirty="0">
                <a:solidFill>
                  <a:schemeClr val="tx1"/>
                </a:solidFill>
                <a:effectLst/>
                <a:latin typeface="+mn-lt"/>
                <a:ea typeface="+mn-ea"/>
                <a:cs typeface="+mn-cs"/>
              </a:rPr>
              <a:t> investment </a:t>
            </a:r>
            <a:r>
              <a:rPr lang="en-US" sz="1200" b="0" i="0" u="none" strike="noStrike" kern="1200" dirty="0">
                <a:solidFill>
                  <a:schemeClr val="tx1"/>
                </a:solidFill>
                <a:effectLst/>
                <a:latin typeface="+mn-lt"/>
                <a:ea typeface="+mn-ea"/>
                <a:cs typeface="+mn-cs"/>
              </a:rPr>
              <a:t>is protected by USTOA’s $1 Million Travelers’ Assistance Program, and Explorica even provides optional travel protection plans for cancellations and any other unforeseen circumstance. I’ll cover those later.</a:t>
            </a:r>
            <a:br>
              <a:rPr lang="en-US" sz="1200" b="0" i="0" u="none" strike="noStrike" kern="1200" dirty="0">
                <a:solidFill>
                  <a:schemeClr val="tx1"/>
                </a:solidFill>
                <a:effectLst/>
                <a:latin typeface="+mn-lt"/>
                <a:ea typeface="+mn-ea"/>
                <a:cs typeface="+mn-cs"/>
              </a:rPr>
            </a:br>
            <a:endParaRPr lang="en-US" b="0" dirty="0">
              <a:effectLst/>
            </a:endParaRPr>
          </a:p>
          <a:p>
            <a:r>
              <a:rPr lang="en-US" sz="1200" b="0" i="0" u="none" strike="noStrike" kern="1200" dirty="0">
                <a:solidFill>
                  <a:schemeClr val="tx1"/>
                </a:solidFill>
                <a:effectLst/>
                <a:latin typeface="+mn-lt"/>
                <a:ea typeface="+mn-ea"/>
                <a:cs typeface="+mn-cs"/>
              </a:rPr>
              <a:t>The bottom line is that Explorica has been an</a:t>
            </a:r>
            <a:r>
              <a:rPr lang="en-US" sz="1200" b="0" i="0" u="none" strike="noStrike" kern="1200" baseline="0" dirty="0">
                <a:solidFill>
                  <a:schemeClr val="tx1"/>
                </a:solidFill>
                <a:effectLst/>
                <a:latin typeface="+mn-lt"/>
                <a:ea typeface="+mn-ea"/>
                <a:cs typeface="+mn-cs"/>
              </a:rPr>
              <a:t> educational travel</a:t>
            </a:r>
            <a:r>
              <a:rPr lang="en-US" sz="1200" b="0" i="0" u="none" strike="noStrike" kern="1200" dirty="0">
                <a:solidFill>
                  <a:schemeClr val="tx1"/>
                </a:solidFill>
                <a:effectLst/>
                <a:latin typeface="+mn-lt"/>
                <a:ea typeface="+mn-ea"/>
                <a:cs typeface="+mn-cs"/>
              </a:rPr>
              <a:t> industry leader since 2000, so they have the experience, resources and coverage we need for a safe and worry-free trip.</a:t>
            </a:r>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27</a:t>
            </a:fld>
            <a:endParaRPr lang="en-US" dirty="0"/>
          </a:p>
        </p:txBody>
      </p:sp>
    </p:spTree>
    <p:extLst>
      <p:ext uri="{BB962C8B-B14F-4D97-AF65-F5344CB8AC3E}">
        <p14:creationId xmlns:p14="http://schemas.microsoft.com/office/powerpoint/2010/main" val="1040188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28</a:t>
            </a:fld>
            <a:endParaRPr lang="en-US" dirty="0"/>
          </a:p>
        </p:txBody>
      </p:sp>
    </p:spTree>
    <p:extLst>
      <p:ext uri="{BB962C8B-B14F-4D97-AF65-F5344CB8AC3E}">
        <p14:creationId xmlns:p14="http://schemas.microsoft.com/office/powerpoint/2010/main" val="126343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5B5DE-50A6-8060-056C-EB64EBFA7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D2526-AE5E-E799-727C-8CCA7FDE34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CCD173-9DC8-2EE2-41B2-0AFF891E6A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C76D5F-5498-0C99-EFD2-77FED15A5F7C}"/>
              </a:ext>
            </a:extLst>
          </p:cNvPr>
          <p:cNvSpPr>
            <a:spLocks noGrp="1"/>
          </p:cNvSpPr>
          <p:nvPr>
            <p:ph type="sldNum" sz="quarter" idx="10"/>
          </p:nvPr>
        </p:nvSpPr>
        <p:spPr/>
        <p:txBody>
          <a:bodyPr/>
          <a:lstStyle/>
          <a:p>
            <a:pPr>
              <a:defRPr/>
            </a:pPr>
            <a:fld id="{A54C373E-34F0-4546-B49A-58817BA29741}" type="slidenum">
              <a:rPr lang="en-US" smtClean="0"/>
              <a:pPr>
                <a:defRPr/>
              </a:pPr>
              <a:t>2</a:t>
            </a:fld>
            <a:endParaRPr lang="en-US" dirty="0"/>
          </a:p>
        </p:txBody>
      </p:sp>
    </p:spTree>
    <p:extLst>
      <p:ext uri="{BB962C8B-B14F-4D97-AF65-F5344CB8AC3E}">
        <p14:creationId xmlns:p14="http://schemas.microsoft.com/office/powerpoint/2010/main" val="328967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D82B1-759C-896B-6439-FCC34B742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36504-569E-8B7F-0E8D-F53F93CCDF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24024E-CC23-B22B-AF81-C6ACB1BBE2D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FE423B5D-5FF5-A140-8FA8-F2C9BBDEC37C}"/>
              </a:ext>
            </a:extLst>
          </p:cNvPr>
          <p:cNvSpPr>
            <a:spLocks noGrp="1"/>
          </p:cNvSpPr>
          <p:nvPr>
            <p:ph type="sldNum" sz="quarter" idx="10"/>
          </p:nvPr>
        </p:nvSpPr>
        <p:spPr/>
        <p:txBody>
          <a:bodyPr/>
          <a:lstStyle/>
          <a:p>
            <a:pPr>
              <a:defRPr/>
            </a:pPr>
            <a:fld id="{A54C373E-34F0-4546-B49A-58817BA29741}" type="slidenum">
              <a:rPr lang="en-US" smtClean="0"/>
              <a:pPr>
                <a:defRPr/>
              </a:pPr>
              <a:t>3</a:t>
            </a:fld>
            <a:endParaRPr lang="en-US" dirty="0"/>
          </a:p>
        </p:txBody>
      </p:sp>
    </p:spTree>
    <p:extLst>
      <p:ext uri="{BB962C8B-B14F-4D97-AF65-F5344CB8AC3E}">
        <p14:creationId xmlns:p14="http://schemas.microsoft.com/office/powerpoint/2010/main" val="266698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6A1A4-955B-F4D8-3F1F-EE88FB91E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3414F-C94C-8647-A3C7-14F3CB8288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CD2DD73-89DF-0E34-7893-E733102AE2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3E4477-78EF-9D85-E405-A287F071FEB0}"/>
              </a:ext>
            </a:extLst>
          </p:cNvPr>
          <p:cNvSpPr>
            <a:spLocks noGrp="1"/>
          </p:cNvSpPr>
          <p:nvPr>
            <p:ph type="sldNum" sz="quarter" idx="10"/>
          </p:nvPr>
        </p:nvSpPr>
        <p:spPr/>
        <p:txBody>
          <a:bodyPr/>
          <a:lstStyle/>
          <a:p>
            <a:pPr>
              <a:defRPr/>
            </a:pPr>
            <a:fld id="{A54C373E-34F0-4546-B49A-58817BA29741}" type="slidenum">
              <a:rPr lang="en-US" smtClean="0"/>
              <a:pPr>
                <a:defRPr/>
              </a:pPr>
              <a:t>4</a:t>
            </a:fld>
            <a:endParaRPr lang="en-US" dirty="0"/>
          </a:p>
        </p:txBody>
      </p:sp>
    </p:spTree>
    <p:extLst>
      <p:ext uri="{BB962C8B-B14F-4D97-AF65-F5344CB8AC3E}">
        <p14:creationId xmlns:p14="http://schemas.microsoft.com/office/powerpoint/2010/main" val="274518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Safety is, and always has been, Explorica’s top priority. They take a proactive approach to risk management that ranges from rigorous safety checks and detailed site visits, to continual safety trainings for their staff.</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Our tour director will be with us 24/7 and they will post an update about our tour to a private trip log each evening. Behind the scenes, Explorica has a risk management team that’s continually monitoring conditions around the world. Their emergency support line is always on call, and their extensive network of offices means that they are always nearby to help in person</a:t>
            </a:r>
            <a:r>
              <a:rPr lang="en-US" sz="1200" b="0" i="0" u="none" strike="noStrike" kern="1200" baseline="0" dirty="0">
                <a:solidFill>
                  <a:schemeClr val="tx1"/>
                </a:solidFill>
                <a:effectLst/>
                <a:latin typeface="+mn-lt"/>
                <a:ea typeface="+mn-ea"/>
                <a:cs typeface="+mn-cs"/>
              </a:rPr>
              <a:t> if the need arises.</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Explorica</a:t>
            </a:r>
            <a:r>
              <a:rPr lang="en-US" sz="1200" b="0" i="0" u="none" strike="noStrike" kern="1200" baseline="0" dirty="0">
                <a:solidFill>
                  <a:schemeClr val="tx1"/>
                </a:solidFill>
                <a:effectLst/>
                <a:latin typeface="+mn-lt"/>
                <a:ea typeface="+mn-ea"/>
                <a:cs typeface="+mn-cs"/>
              </a:rPr>
              <a:t> is </a:t>
            </a:r>
            <a:r>
              <a:rPr lang="en-US" sz="1200" b="0" i="0" u="none" strike="noStrike" kern="1200" dirty="0">
                <a:solidFill>
                  <a:schemeClr val="tx1"/>
                </a:solidFill>
                <a:effectLst/>
                <a:latin typeface="+mn-lt"/>
                <a:ea typeface="+mn-ea"/>
                <a:cs typeface="+mn-cs"/>
              </a:rPr>
              <a:t>a member of the United States Tour Operator’s Association, so your trip</a:t>
            </a:r>
            <a:r>
              <a:rPr lang="en-US" sz="1200" b="0" i="0" u="none" strike="noStrike" kern="1200" baseline="0" dirty="0">
                <a:solidFill>
                  <a:schemeClr val="tx1"/>
                </a:solidFill>
                <a:effectLst/>
                <a:latin typeface="+mn-lt"/>
                <a:ea typeface="+mn-ea"/>
                <a:cs typeface="+mn-cs"/>
              </a:rPr>
              <a:t> investment </a:t>
            </a:r>
            <a:r>
              <a:rPr lang="en-US" sz="1200" b="0" i="0" u="none" strike="noStrike" kern="1200" dirty="0">
                <a:solidFill>
                  <a:schemeClr val="tx1"/>
                </a:solidFill>
                <a:effectLst/>
                <a:latin typeface="+mn-lt"/>
                <a:ea typeface="+mn-ea"/>
                <a:cs typeface="+mn-cs"/>
              </a:rPr>
              <a:t>is protected by USTOA’s $1 Million Travelers’ Assistance Program, and Explorica even provides optional travel protection plans for cancellations and any other unforeseen circumstance. I’ll cover those later.</a:t>
            </a:r>
            <a:br>
              <a:rPr lang="en-US" sz="1200" b="0" i="0" u="none" strike="noStrike" kern="1200" dirty="0">
                <a:solidFill>
                  <a:schemeClr val="tx1"/>
                </a:solidFill>
                <a:effectLst/>
                <a:latin typeface="+mn-lt"/>
                <a:ea typeface="+mn-ea"/>
                <a:cs typeface="+mn-cs"/>
              </a:rPr>
            </a:br>
            <a:endParaRPr lang="en-US" b="0" dirty="0">
              <a:effectLst/>
            </a:endParaRPr>
          </a:p>
          <a:p>
            <a:r>
              <a:rPr lang="en-US" sz="1200" b="0" i="0" u="none" strike="noStrike" kern="1200" dirty="0">
                <a:solidFill>
                  <a:schemeClr val="tx1"/>
                </a:solidFill>
                <a:effectLst/>
                <a:latin typeface="+mn-lt"/>
                <a:ea typeface="+mn-ea"/>
                <a:cs typeface="+mn-cs"/>
              </a:rPr>
              <a:t>The bottom line is that Explorica has been an</a:t>
            </a:r>
            <a:r>
              <a:rPr lang="en-US" sz="1200" b="0" i="0" u="none" strike="noStrike" kern="1200" baseline="0" dirty="0">
                <a:solidFill>
                  <a:schemeClr val="tx1"/>
                </a:solidFill>
                <a:effectLst/>
                <a:latin typeface="+mn-lt"/>
                <a:ea typeface="+mn-ea"/>
                <a:cs typeface="+mn-cs"/>
              </a:rPr>
              <a:t> educational travel</a:t>
            </a:r>
            <a:r>
              <a:rPr lang="en-US" sz="1200" b="0" i="0" u="none" strike="noStrike" kern="1200" dirty="0">
                <a:solidFill>
                  <a:schemeClr val="tx1"/>
                </a:solidFill>
                <a:effectLst/>
                <a:latin typeface="+mn-lt"/>
                <a:ea typeface="+mn-ea"/>
                <a:cs typeface="+mn-cs"/>
              </a:rPr>
              <a:t> industry leader since 2000, so they have the experience, resources and coverage we need for a safe and worry-free trip.</a:t>
            </a:r>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7</a:t>
            </a:fld>
            <a:endParaRPr lang="en-US" dirty="0"/>
          </a:p>
        </p:txBody>
      </p:sp>
    </p:spTree>
    <p:extLst>
      <p:ext uri="{BB962C8B-B14F-4D97-AF65-F5344CB8AC3E}">
        <p14:creationId xmlns:p14="http://schemas.microsoft.com/office/powerpoint/2010/main" val="249081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Safety is, and always has been, Explorica’s top priority. They take a proactive approach to risk management that ranges from rigorous safety checks and detailed site visits, to continual safety trainings for their staff.</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Our tour director will be with us 24/7 and they will post an update about our tour to a private trip log each evening. Behind the scenes, Explorica has a risk management team that’s continually monitoring conditions around the world. Their emergency support line is always on call, and their extensive network of offices means that they are always nearby to help in person</a:t>
            </a:r>
            <a:r>
              <a:rPr lang="en-US" sz="1200" b="0" i="0" u="none" strike="noStrike" kern="1200" baseline="0" dirty="0">
                <a:solidFill>
                  <a:schemeClr val="tx1"/>
                </a:solidFill>
                <a:effectLst/>
                <a:latin typeface="+mn-lt"/>
                <a:ea typeface="+mn-ea"/>
                <a:cs typeface="+mn-cs"/>
              </a:rPr>
              <a:t> if the need arises.</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Explorica</a:t>
            </a:r>
            <a:r>
              <a:rPr lang="en-US" sz="1200" b="0" i="0" u="none" strike="noStrike" kern="1200" baseline="0" dirty="0">
                <a:solidFill>
                  <a:schemeClr val="tx1"/>
                </a:solidFill>
                <a:effectLst/>
                <a:latin typeface="+mn-lt"/>
                <a:ea typeface="+mn-ea"/>
                <a:cs typeface="+mn-cs"/>
              </a:rPr>
              <a:t> is </a:t>
            </a:r>
            <a:r>
              <a:rPr lang="en-US" sz="1200" b="0" i="0" u="none" strike="noStrike" kern="1200" dirty="0">
                <a:solidFill>
                  <a:schemeClr val="tx1"/>
                </a:solidFill>
                <a:effectLst/>
                <a:latin typeface="+mn-lt"/>
                <a:ea typeface="+mn-ea"/>
                <a:cs typeface="+mn-cs"/>
              </a:rPr>
              <a:t>a member of the United States Tour Operator’s Association, so your trip</a:t>
            </a:r>
            <a:r>
              <a:rPr lang="en-US" sz="1200" b="0" i="0" u="none" strike="noStrike" kern="1200" baseline="0" dirty="0">
                <a:solidFill>
                  <a:schemeClr val="tx1"/>
                </a:solidFill>
                <a:effectLst/>
                <a:latin typeface="+mn-lt"/>
                <a:ea typeface="+mn-ea"/>
                <a:cs typeface="+mn-cs"/>
              </a:rPr>
              <a:t> investment </a:t>
            </a:r>
            <a:r>
              <a:rPr lang="en-US" sz="1200" b="0" i="0" u="none" strike="noStrike" kern="1200" dirty="0">
                <a:solidFill>
                  <a:schemeClr val="tx1"/>
                </a:solidFill>
                <a:effectLst/>
                <a:latin typeface="+mn-lt"/>
                <a:ea typeface="+mn-ea"/>
                <a:cs typeface="+mn-cs"/>
              </a:rPr>
              <a:t>is protected by USTOA’s $1 Million Travelers’ Assistance Program, and Explorica even provides optional travel protection plans for cancellations and any other unforeseen circumstance. I’ll cover those later.</a:t>
            </a:r>
            <a:br>
              <a:rPr lang="en-US" sz="1200" b="0" i="0" u="none" strike="noStrike" kern="1200" dirty="0">
                <a:solidFill>
                  <a:schemeClr val="tx1"/>
                </a:solidFill>
                <a:effectLst/>
                <a:latin typeface="+mn-lt"/>
                <a:ea typeface="+mn-ea"/>
                <a:cs typeface="+mn-cs"/>
              </a:rPr>
            </a:br>
            <a:endParaRPr lang="en-US" b="0" dirty="0">
              <a:effectLst/>
            </a:endParaRPr>
          </a:p>
          <a:p>
            <a:r>
              <a:rPr lang="en-US" sz="1200" b="0" i="0" u="none" strike="noStrike" kern="1200" dirty="0">
                <a:solidFill>
                  <a:schemeClr val="tx1"/>
                </a:solidFill>
                <a:effectLst/>
                <a:latin typeface="+mn-lt"/>
                <a:ea typeface="+mn-ea"/>
                <a:cs typeface="+mn-cs"/>
              </a:rPr>
              <a:t>The bottom line is that Explorica has been an</a:t>
            </a:r>
            <a:r>
              <a:rPr lang="en-US" sz="1200" b="0" i="0" u="none" strike="noStrike" kern="1200" baseline="0" dirty="0">
                <a:solidFill>
                  <a:schemeClr val="tx1"/>
                </a:solidFill>
                <a:effectLst/>
                <a:latin typeface="+mn-lt"/>
                <a:ea typeface="+mn-ea"/>
                <a:cs typeface="+mn-cs"/>
              </a:rPr>
              <a:t> educational travel</a:t>
            </a:r>
            <a:r>
              <a:rPr lang="en-US" sz="1200" b="0" i="0" u="none" strike="noStrike" kern="1200" dirty="0">
                <a:solidFill>
                  <a:schemeClr val="tx1"/>
                </a:solidFill>
                <a:effectLst/>
                <a:latin typeface="+mn-lt"/>
                <a:ea typeface="+mn-ea"/>
                <a:cs typeface="+mn-cs"/>
              </a:rPr>
              <a:t> industry leader since 2000, so they have the experience, resources and coverage we need for a safe and worry-free trip.</a:t>
            </a:r>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8</a:t>
            </a:fld>
            <a:endParaRPr lang="en-US" dirty="0"/>
          </a:p>
        </p:txBody>
      </p:sp>
    </p:spTree>
    <p:extLst>
      <p:ext uri="{BB962C8B-B14F-4D97-AF65-F5344CB8AC3E}">
        <p14:creationId xmlns:p14="http://schemas.microsoft.com/office/powerpoint/2010/main" val="335989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Explorica has been leading student tours for more than 15 years. They’ve helped over a million students and their teachers experience more than 75 countries on all seven continents.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This means they can get quality tour components—hotels, meals and activities—for a great price. In fact, they guarantee the best prices in the industry. And they include everything</a:t>
            </a:r>
            <a:r>
              <a:rPr lang="en-US" sz="1200" b="0" i="0" u="none" strike="noStrike" kern="1200" baseline="0" dirty="0">
                <a:solidFill>
                  <a:schemeClr val="tx1"/>
                </a:solidFill>
                <a:effectLst/>
                <a:latin typeface="+mn-lt"/>
                <a:ea typeface="+mn-ea"/>
                <a:cs typeface="+mn-cs"/>
              </a:rPr>
              <a:t> upfront, so there are no hidden costs later.</a:t>
            </a:r>
            <a:endParaRPr lang="en-US" b="0" dirty="0">
              <a:effectLst/>
            </a:endParaRPr>
          </a:p>
          <a:p>
            <a:pPr rtl="0"/>
            <a:br>
              <a:rPr lang="en-US" dirty="0"/>
            </a:br>
            <a:r>
              <a:rPr lang="en-US" sz="1200" b="0" i="0" u="none" strike="noStrike" kern="1200" dirty="0">
                <a:solidFill>
                  <a:schemeClr val="tx1"/>
                </a:solidFill>
                <a:effectLst/>
                <a:latin typeface="+mn-lt"/>
                <a:ea typeface="+mn-ea"/>
                <a:cs typeface="+mn-cs"/>
              </a:rPr>
              <a:t>But price is only half the picture. What sets Explorica apart is their tour directors. When we travel we’ll get an expert tour director who will act as our host, our logistic coordinator, our translator, our go-to local expert, guiding us every step of the way while bringing the destinations to life. Explorica tour directors are the best in the business, and they’ll help us truly experience the</a:t>
            </a:r>
            <a:r>
              <a:rPr lang="en-US" sz="1200" b="0" i="0" u="none" strike="noStrike" kern="1200" baseline="0" dirty="0">
                <a:solidFill>
                  <a:schemeClr val="tx1"/>
                </a:solidFill>
                <a:effectLst/>
                <a:latin typeface="+mn-lt"/>
                <a:ea typeface="+mn-ea"/>
                <a:cs typeface="+mn-cs"/>
              </a:rPr>
              <a:t> local culture.</a:t>
            </a:r>
            <a:endParaRPr lang="en-US" b="0" dirty="0">
              <a:effectLst/>
            </a:endParaRPr>
          </a:p>
          <a:p>
            <a:br>
              <a:rPr lang="en-US" b="0" dirty="0">
                <a:effectLst/>
              </a:rPr>
            </a:br>
            <a:r>
              <a:rPr lang="en-US" sz="1200" b="0" i="0" u="none" strike="noStrike" kern="1200" dirty="0">
                <a:solidFill>
                  <a:schemeClr val="tx1"/>
                </a:solidFill>
                <a:effectLst/>
                <a:latin typeface="+mn-lt"/>
                <a:ea typeface="+mn-ea"/>
                <a:cs typeface="+mn-cs"/>
              </a:rPr>
              <a:t>Explorica also has an excellent safety record, with industry-leading risk management protocols built into every aspect of their operations. Here’s how they provide total peace of mind… (switch</a:t>
            </a:r>
            <a:r>
              <a:rPr lang="en-US" sz="1200" b="0" i="0" u="none" strike="noStrike" kern="1200" baseline="0" dirty="0">
                <a:solidFill>
                  <a:schemeClr val="tx1"/>
                </a:solidFill>
                <a:effectLst/>
                <a:latin typeface="+mn-lt"/>
                <a:ea typeface="+mn-ea"/>
                <a:cs typeface="+mn-cs"/>
              </a:rPr>
              <a:t> to next slide)</a:t>
            </a:r>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9</a:t>
            </a:fld>
            <a:endParaRPr lang="en-US" dirty="0"/>
          </a:p>
        </p:txBody>
      </p:sp>
    </p:spTree>
    <p:extLst>
      <p:ext uri="{BB962C8B-B14F-4D97-AF65-F5344CB8AC3E}">
        <p14:creationId xmlns:p14="http://schemas.microsoft.com/office/powerpoint/2010/main" val="1889845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Safety is, and always has been, Explorica’s top priority. They take a proactive approach to risk management that ranges from rigorous safety checks and detailed site visits, to continual safety trainings for their staff.</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Our tour director will be with us 24/7 and they will post an update about our tour to a private trip log each evening. Behind the scenes, Explorica has a risk management team that’s continually monitoring conditions around the world. Their emergency support line is always on call, and their extensive network of offices means that they are always nearby to help in person</a:t>
            </a:r>
            <a:r>
              <a:rPr lang="en-US" sz="1200" b="0" i="0" u="none" strike="noStrike" kern="1200" baseline="0" dirty="0">
                <a:solidFill>
                  <a:schemeClr val="tx1"/>
                </a:solidFill>
                <a:effectLst/>
                <a:latin typeface="+mn-lt"/>
                <a:ea typeface="+mn-ea"/>
                <a:cs typeface="+mn-cs"/>
              </a:rPr>
              <a:t> if the need arises.</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Explorica</a:t>
            </a:r>
            <a:r>
              <a:rPr lang="en-US" sz="1200" b="0" i="0" u="none" strike="noStrike" kern="1200" baseline="0" dirty="0">
                <a:solidFill>
                  <a:schemeClr val="tx1"/>
                </a:solidFill>
                <a:effectLst/>
                <a:latin typeface="+mn-lt"/>
                <a:ea typeface="+mn-ea"/>
                <a:cs typeface="+mn-cs"/>
              </a:rPr>
              <a:t> is </a:t>
            </a:r>
            <a:r>
              <a:rPr lang="en-US" sz="1200" b="0" i="0" u="none" strike="noStrike" kern="1200" dirty="0">
                <a:solidFill>
                  <a:schemeClr val="tx1"/>
                </a:solidFill>
                <a:effectLst/>
                <a:latin typeface="+mn-lt"/>
                <a:ea typeface="+mn-ea"/>
                <a:cs typeface="+mn-cs"/>
              </a:rPr>
              <a:t>a member of the United States Tour Operator’s Association, so your trip</a:t>
            </a:r>
            <a:r>
              <a:rPr lang="en-US" sz="1200" b="0" i="0" u="none" strike="noStrike" kern="1200" baseline="0" dirty="0">
                <a:solidFill>
                  <a:schemeClr val="tx1"/>
                </a:solidFill>
                <a:effectLst/>
                <a:latin typeface="+mn-lt"/>
                <a:ea typeface="+mn-ea"/>
                <a:cs typeface="+mn-cs"/>
              </a:rPr>
              <a:t> investment </a:t>
            </a:r>
            <a:r>
              <a:rPr lang="en-US" sz="1200" b="0" i="0" u="none" strike="noStrike" kern="1200" dirty="0">
                <a:solidFill>
                  <a:schemeClr val="tx1"/>
                </a:solidFill>
                <a:effectLst/>
                <a:latin typeface="+mn-lt"/>
                <a:ea typeface="+mn-ea"/>
                <a:cs typeface="+mn-cs"/>
              </a:rPr>
              <a:t>is protected by USTOA’s $1 Million Travelers’ Assistance Program, and Explorica even provides optional travel protection plans for cancellations and any other unforeseen circumstance. I’ll cover those later.</a:t>
            </a:r>
            <a:br>
              <a:rPr lang="en-US" sz="1200" b="0" i="0" u="none" strike="noStrike" kern="1200" dirty="0">
                <a:solidFill>
                  <a:schemeClr val="tx1"/>
                </a:solidFill>
                <a:effectLst/>
                <a:latin typeface="+mn-lt"/>
                <a:ea typeface="+mn-ea"/>
                <a:cs typeface="+mn-cs"/>
              </a:rPr>
            </a:br>
            <a:endParaRPr lang="en-US" b="0" dirty="0">
              <a:effectLst/>
            </a:endParaRPr>
          </a:p>
          <a:p>
            <a:r>
              <a:rPr lang="en-US" sz="1200" b="0" i="0" u="none" strike="noStrike" kern="1200" dirty="0">
                <a:solidFill>
                  <a:schemeClr val="tx1"/>
                </a:solidFill>
                <a:effectLst/>
                <a:latin typeface="+mn-lt"/>
                <a:ea typeface="+mn-ea"/>
                <a:cs typeface="+mn-cs"/>
              </a:rPr>
              <a:t>The bottom line is that Explorica has been an</a:t>
            </a:r>
            <a:r>
              <a:rPr lang="en-US" sz="1200" b="0" i="0" u="none" strike="noStrike" kern="1200" baseline="0" dirty="0">
                <a:solidFill>
                  <a:schemeClr val="tx1"/>
                </a:solidFill>
                <a:effectLst/>
                <a:latin typeface="+mn-lt"/>
                <a:ea typeface="+mn-ea"/>
                <a:cs typeface="+mn-cs"/>
              </a:rPr>
              <a:t> educational travel</a:t>
            </a:r>
            <a:r>
              <a:rPr lang="en-US" sz="1200" b="0" i="0" u="none" strike="noStrike" kern="1200" dirty="0">
                <a:solidFill>
                  <a:schemeClr val="tx1"/>
                </a:solidFill>
                <a:effectLst/>
                <a:latin typeface="+mn-lt"/>
                <a:ea typeface="+mn-ea"/>
                <a:cs typeface="+mn-cs"/>
              </a:rPr>
              <a:t> industry leader since 2000, so they have the experience, resources and coverage we need for a safe and worry-free trip.</a:t>
            </a:r>
            <a:endParaRPr lang="en-US" dirty="0"/>
          </a:p>
        </p:txBody>
      </p:sp>
      <p:sp>
        <p:nvSpPr>
          <p:cNvPr id="4" name="Slide Number Placeholder 3"/>
          <p:cNvSpPr>
            <a:spLocks noGrp="1"/>
          </p:cNvSpPr>
          <p:nvPr>
            <p:ph type="sldNum" sz="quarter" idx="10"/>
          </p:nvPr>
        </p:nvSpPr>
        <p:spPr/>
        <p:txBody>
          <a:bodyPr/>
          <a:lstStyle/>
          <a:p>
            <a:pPr>
              <a:defRPr/>
            </a:pPr>
            <a:fld id="{A54C373E-34F0-4546-B49A-58817BA29741}" type="slidenum">
              <a:rPr lang="en-US" smtClean="0"/>
              <a:pPr>
                <a:defRPr/>
              </a:pPr>
              <a:t>10</a:t>
            </a:fld>
            <a:endParaRPr lang="en-US" dirty="0"/>
          </a:p>
        </p:txBody>
      </p:sp>
    </p:spTree>
    <p:extLst>
      <p:ext uri="{BB962C8B-B14F-4D97-AF65-F5344CB8AC3E}">
        <p14:creationId xmlns:p14="http://schemas.microsoft.com/office/powerpoint/2010/main" val="1491880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4C373E-34F0-4546-B49A-58817BA29741}" type="slidenum">
              <a:rPr lang="en-US" smtClean="0"/>
              <a:pPr>
                <a:defRPr/>
              </a:pPr>
              <a:t>11</a:t>
            </a:fld>
            <a:endParaRPr lang="en-US" dirty="0"/>
          </a:p>
        </p:txBody>
      </p:sp>
    </p:spTree>
    <p:extLst>
      <p:ext uri="{BB962C8B-B14F-4D97-AF65-F5344CB8AC3E}">
        <p14:creationId xmlns:p14="http://schemas.microsoft.com/office/powerpoint/2010/main" val="1130427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098976"/>
          </a:xfrm>
          <a:prstGeom prst="rect">
            <a:avLst/>
          </a:prstGeom>
        </p:spPr>
      </p:pic>
      <p:sp>
        <p:nvSpPr>
          <p:cNvPr id="15" name="Freeform 14"/>
          <p:cNvSpPr/>
          <p:nvPr userDrawn="1"/>
        </p:nvSpPr>
        <p:spPr>
          <a:xfrm>
            <a:off x="0" y="4466276"/>
            <a:ext cx="9144000" cy="2391724"/>
          </a:xfrm>
          <a:custGeom>
            <a:avLst/>
            <a:gdLst>
              <a:gd name="connsiteX0" fmla="*/ 0 w 9144000"/>
              <a:gd name="connsiteY0" fmla="*/ 0 h 2108835"/>
              <a:gd name="connsiteX1" fmla="*/ 8466769 w 9144000"/>
              <a:gd name="connsiteY1" fmla="*/ 0 h 2108835"/>
              <a:gd name="connsiteX2" fmla="*/ 9144000 w 9144000"/>
              <a:gd name="connsiteY2" fmla="*/ 677231 h 2108835"/>
              <a:gd name="connsiteX3" fmla="*/ 9144000 w 9144000"/>
              <a:gd name="connsiteY3" fmla="*/ 2108835 h 2108835"/>
              <a:gd name="connsiteX4" fmla="*/ 0 w 9144000"/>
              <a:gd name="connsiteY4" fmla="*/ 2108835 h 2108835"/>
              <a:gd name="connsiteX5" fmla="*/ 0 w 9144000"/>
              <a:gd name="connsiteY5" fmla="*/ 0 h 2108835"/>
              <a:gd name="connsiteX0" fmla="*/ 0 w 9144000"/>
              <a:gd name="connsiteY0" fmla="*/ 282889 h 2391724"/>
              <a:gd name="connsiteX1" fmla="*/ 8466769 w 9144000"/>
              <a:gd name="connsiteY1" fmla="*/ 282889 h 2391724"/>
              <a:gd name="connsiteX2" fmla="*/ 9144000 w 9144000"/>
              <a:gd name="connsiteY2" fmla="*/ 0 h 2391724"/>
              <a:gd name="connsiteX3" fmla="*/ 9144000 w 9144000"/>
              <a:gd name="connsiteY3" fmla="*/ 2391724 h 2391724"/>
              <a:gd name="connsiteX4" fmla="*/ 0 w 9144000"/>
              <a:gd name="connsiteY4" fmla="*/ 2391724 h 2391724"/>
              <a:gd name="connsiteX5" fmla="*/ 0 w 9144000"/>
              <a:gd name="connsiteY5" fmla="*/ 282889 h 23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391724">
                <a:moveTo>
                  <a:pt x="0" y="282889"/>
                </a:moveTo>
                <a:lnTo>
                  <a:pt x="8466769" y="282889"/>
                </a:lnTo>
                <a:lnTo>
                  <a:pt x="9144000" y="0"/>
                </a:lnTo>
                <a:lnTo>
                  <a:pt x="9144000" y="2391724"/>
                </a:lnTo>
                <a:lnTo>
                  <a:pt x="0" y="2391724"/>
                </a:lnTo>
                <a:lnTo>
                  <a:pt x="0" y="282889"/>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2" descr="\\explorica.com\share\Groups\Marketing\15.04.09 ERDI Presentation\flying_plane_graphic_line.png"/>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0" y="3933231"/>
            <a:ext cx="9296400" cy="1095969"/>
          </a:xfrm>
          <a:prstGeom prst="rect">
            <a:avLst/>
          </a:prstGeom>
          <a:noFill/>
          <a:effectLst>
            <a:outerShdw blurRad="50800" dist="38100" dir="5400000" algn="t" rotWithShape="0">
              <a:prstClr val="black">
                <a:alpha val="40000"/>
              </a:prstClr>
            </a:outerShdw>
          </a:effectLst>
        </p:spPr>
      </p:pic>
      <p:pic>
        <p:nvPicPr>
          <p:cNvPr id="11" name="Picture 10" descr="exp_RGB_NoTag-200x100.png"/>
          <p:cNvPicPr>
            <a:picLocks noChangeAspect="1"/>
          </p:cNvPicPr>
          <p:nvPr userDrawn="1"/>
        </p:nvPicPr>
        <p:blipFill>
          <a:blip r:embed="rId4" cstate="print"/>
          <a:stretch>
            <a:fillRect/>
          </a:stretch>
        </p:blipFill>
        <p:spPr>
          <a:xfrm>
            <a:off x="6934200" y="6019800"/>
            <a:ext cx="1905000" cy="952500"/>
          </a:xfrm>
          <a:prstGeom prst="rect">
            <a:avLst/>
          </a:prstGeom>
        </p:spPr>
      </p:pic>
      <p:sp>
        <p:nvSpPr>
          <p:cNvPr id="12" name="Text Placeholder 21"/>
          <p:cNvSpPr>
            <a:spLocks noGrp="1"/>
          </p:cNvSpPr>
          <p:nvPr>
            <p:ph type="body" sz="quarter" idx="11" hasCustomPrompt="1"/>
          </p:nvPr>
        </p:nvSpPr>
        <p:spPr>
          <a:xfrm>
            <a:off x="457200" y="5029200"/>
            <a:ext cx="8153400" cy="609600"/>
          </a:xfrm>
          <a:prstGeom prst="rect">
            <a:avLst/>
          </a:prstGeom>
        </p:spPr>
        <p:txBody>
          <a:bodyPr/>
          <a:lstStyle>
            <a:lvl1pPr marL="0">
              <a:buNone/>
              <a:defRPr sz="3600" b="0" baseline="0">
                <a:solidFill>
                  <a:schemeClr val="accent6"/>
                </a:solidFill>
                <a:latin typeface="Georgia" pitchFamily="18" charset="0"/>
              </a:defRPr>
            </a:lvl1pPr>
            <a:lvl2pPr marL="0" indent="0">
              <a:spcBef>
                <a:spcPts val="0"/>
              </a:spcBef>
              <a:buNone/>
              <a:defRPr b="1" baseline="0">
                <a:solidFill>
                  <a:srgbClr val="00B0F0"/>
                </a:solidFill>
              </a:defRPr>
            </a:lvl2pPr>
            <a:lvl3pPr>
              <a:buNone/>
              <a:defRPr/>
            </a:lvl3pPr>
            <a:lvl4pPr>
              <a:buNone/>
              <a:defRPr/>
            </a:lvl4pPr>
            <a:lvl5pPr>
              <a:buNone/>
              <a:defRPr/>
            </a:lvl5pPr>
          </a:lstStyle>
          <a:p>
            <a:pPr lvl="0"/>
            <a:r>
              <a:rPr lang="en-US" dirty="0"/>
              <a:t>Presentation Headline</a:t>
            </a:r>
          </a:p>
        </p:txBody>
      </p:sp>
      <p:sp>
        <p:nvSpPr>
          <p:cNvPr id="13" name="Text Placeholder 23"/>
          <p:cNvSpPr>
            <a:spLocks noGrp="1"/>
          </p:cNvSpPr>
          <p:nvPr>
            <p:ph type="body" sz="quarter" idx="12" hasCustomPrompt="1"/>
          </p:nvPr>
        </p:nvSpPr>
        <p:spPr>
          <a:xfrm>
            <a:off x="457200" y="5638800"/>
            <a:ext cx="8153400" cy="533400"/>
          </a:xfrm>
          <a:prstGeom prst="rect">
            <a:avLst/>
          </a:prstGeom>
        </p:spPr>
        <p:txBody>
          <a:bodyPr>
            <a:normAutofit/>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2000" b="1">
                <a:solidFill>
                  <a:srgbClr val="00B0F0"/>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US" dirty="0"/>
              <a:t>Subhead here if you have one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photo with bulleted text">
    <p:spTree>
      <p:nvGrpSpPr>
        <p:cNvPr id="1" name=""/>
        <p:cNvGrpSpPr/>
        <p:nvPr/>
      </p:nvGrpSpPr>
      <p:grpSpPr>
        <a:xfrm>
          <a:off x="0" y="0"/>
          <a:ext cx="0" cy="0"/>
          <a:chOff x="0" y="0"/>
          <a:chExt cx="0" cy="0"/>
        </a:xfrm>
      </p:grpSpPr>
      <p:sp>
        <p:nvSpPr>
          <p:cNvPr id="12" name="Picture Placeholder 14"/>
          <p:cNvSpPr>
            <a:spLocks noGrp="1"/>
          </p:cNvSpPr>
          <p:nvPr>
            <p:ph type="pic" sz="quarter" idx="11"/>
          </p:nvPr>
        </p:nvSpPr>
        <p:spPr>
          <a:xfrm>
            <a:off x="0" y="838200"/>
            <a:ext cx="4114800" cy="6019800"/>
          </a:xfrm>
          <a:prstGeom prst="rect">
            <a:avLst/>
          </a:prstGeom>
        </p:spPr>
        <p:txBody>
          <a:bodyPr/>
          <a:lstStyle/>
          <a:p>
            <a:endParaRPr lang="en-US" dirty="0"/>
          </a:p>
        </p:txBody>
      </p:sp>
      <p:pic>
        <p:nvPicPr>
          <p:cNvPr id="11" name="Picture 2" descr="\\explorica.com\share\Groups\Marketing\15.04.09 ERDI Presentation\flying_plane_graphic.png"/>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0"/>
            <a:ext cx="9296400" cy="1095969"/>
          </a:xfrm>
          <a:prstGeom prst="rect">
            <a:avLst/>
          </a:prstGeom>
          <a:noFill/>
          <a:effectLst/>
        </p:spPr>
      </p:pic>
      <p:sp>
        <p:nvSpPr>
          <p:cNvPr id="8" name="Title 7"/>
          <p:cNvSpPr>
            <a:spLocks noGrp="1"/>
          </p:cNvSpPr>
          <p:nvPr>
            <p:ph type="title"/>
          </p:nvPr>
        </p:nvSpPr>
        <p:spPr>
          <a:xfrm>
            <a:off x="428464" y="20194"/>
            <a:ext cx="7337379" cy="803513"/>
          </a:xfrm>
          <a:prstGeom prst="rect">
            <a:avLst/>
          </a:prstGeom>
        </p:spPr>
        <p:txBody>
          <a:bodyPr anchor="ctr" anchorCtr="0"/>
          <a:lstStyle>
            <a:lvl1pPr>
              <a:defRPr sz="3000"/>
            </a:lvl1pPr>
          </a:lstStyle>
          <a:p>
            <a:r>
              <a:rPr lang="en-US" dirty="0"/>
              <a:t>Click to edit Master title style</a:t>
            </a:r>
          </a:p>
        </p:txBody>
      </p:sp>
      <p:pic>
        <p:nvPicPr>
          <p:cNvPr id="30" name="Picture 29" descr="expE_Logo.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0107" y="6461860"/>
            <a:ext cx="305458" cy="165457"/>
          </a:xfrm>
          <a:prstGeom prst="rect">
            <a:avLst/>
          </a:prstGeom>
        </p:spPr>
      </p:pic>
      <p:sp>
        <p:nvSpPr>
          <p:cNvPr id="9" name="TextBox 8"/>
          <p:cNvSpPr txBox="1"/>
          <p:nvPr userDrawn="1"/>
        </p:nvSpPr>
        <p:spPr>
          <a:xfrm>
            <a:off x="7696200" y="6377023"/>
            <a:ext cx="1447800" cy="252377"/>
          </a:xfrm>
          <a:prstGeom prst="rect">
            <a:avLst/>
          </a:prstGeom>
          <a:solidFill>
            <a:srgbClr val="F99901"/>
          </a:solidFill>
        </p:spPr>
        <p:txBody>
          <a:bodyPr wrap="square" lIns="91440" tIns="18288" rIns="45720" bIns="18288" rtlCol="0" anchor="t" anchorCtr="0">
            <a:spAutoFit/>
          </a:bodyPr>
          <a:lstStyle/>
          <a:p>
            <a:r>
              <a:rPr lang="en-US" sz="1400" dirty="0">
                <a:solidFill>
                  <a:schemeClr val="bg1"/>
                </a:solidFill>
                <a:latin typeface="Arial" pitchFamily="34" charset="0"/>
                <a:cs typeface="Arial" pitchFamily="34" charset="0"/>
              </a:rPr>
              <a:t>explorica.com</a:t>
            </a:r>
          </a:p>
        </p:txBody>
      </p:sp>
      <p:sp>
        <p:nvSpPr>
          <p:cNvPr id="13" name="Text Placeholder 6"/>
          <p:cNvSpPr>
            <a:spLocks noGrp="1"/>
          </p:cNvSpPr>
          <p:nvPr>
            <p:ph type="body" sz="quarter" idx="12"/>
          </p:nvPr>
        </p:nvSpPr>
        <p:spPr>
          <a:xfrm>
            <a:off x="4572000" y="1188720"/>
            <a:ext cx="3733800" cy="4714875"/>
          </a:xfrm>
          <a:prstGeom prst="rect">
            <a:avLst/>
          </a:prstGeom>
        </p:spPr>
        <p:txBody>
          <a:bodyPr lIns="91440">
            <a:noAutofit/>
          </a:bodyPr>
          <a:lstStyle>
            <a:lvl1pPr marL="0">
              <a:spcBef>
                <a:spcPts val="1200"/>
              </a:spcBef>
              <a:buNone/>
              <a:defRPr sz="2500" b="1">
                <a:solidFill>
                  <a:srgbClr val="26A5DF"/>
                </a:solidFill>
                <a:latin typeface="Arial" pitchFamily="34" charset="0"/>
                <a:cs typeface="Arial" pitchFamily="34" charset="0"/>
              </a:defRPr>
            </a:lvl1pPr>
            <a:lvl2pPr marL="182880" indent="-182880">
              <a:spcBef>
                <a:spcPts val="300"/>
              </a:spcBef>
              <a:defRPr sz="1800" baseline="0">
                <a:latin typeface="Arial" pitchFamily="34" charset="0"/>
                <a:cs typeface="Arial" pitchFamily="34" charset="0"/>
              </a:defRPr>
            </a:lvl2pPr>
            <a:lvl3pPr marL="548640" indent="-182880">
              <a:spcBef>
                <a:spcPts val="600"/>
              </a:spcBef>
              <a:defRPr sz="1600">
                <a:latin typeface="Arial" pitchFamily="34" charset="0"/>
                <a:cs typeface="Arial" pitchFamily="34" charset="0"/>
              </a:defRPr>
            </a:lvl3pPr>
            <a:lvl4pPr marL="731520" indent="-182880">
              <a:spcBef>
                <a:spcPts val="600"/>
              </a:spcBef>
              <a:defRPr sz="1600">
                <a:latin typeface="Arial" pitchFamily="34" charset="0"/>
                <a:cs typeface="Arial" pitchFamily="34" charset="0"/>
              </a:defRPr>
            </a:lvl4pPr>
            <a:lvl5pPr marL="914400" indent="-274320">
              <a:defRPr sz="1600">
                <a:latin typeface="Arial" pitchFamily="34" charset="0"/>
                <a:cs typeface="Arial" pitchFamily="34" charset="0"/>
              </a:defRPr>
            </a:lvl5pPr>
          </a:lstStyle>
          <a:p>
            <a:pPr lvl="0"/>
            <a:r>
              <a:rPr lang="en-US" dirty="0"/>
              <a:t>Click to edit Master text styles</a:t>
            </a:r>
          </a:p>
          <a:p>
            <a:pPr lvl="1"/>
            <a:r>
              <a:rPr lang="en-US" dirty="0"/>
              <a:t>Second level goes here and indents itself</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457200" y="6356350"/>
            <a:ext cx="407867" cy="365125"/>
          </a:xfrm>
          <a:prstGeom prst="rect">
            <a:avLst/>
          </a:prstGeom>
        </p:spPr>
        <p:txBody>
          <a:bodyPr vert="horz" lIns="91440" tIns="45720" rIns="91440" bIns="45720" rtlCol="0" anchor="ctr"/>
          <a:lstStyle>
            <a:lvl1pPr algn="r">
              <a:defRPr sz="700">
                <a:solidFill>
                  <a:schemeClr val="tx1">
                    <a:tint val="75000"/>
                  </a:schemeClr>
                </a:solidFill>
                <a:latin typeface="Verdana"/>
                <a:cs typeface="Verdana"/>
              </a:defRPr>
            </a:lvl1pPr>
          </a:lstStyle>
          <a:p>
            <a:fld id="{1748E1F9-A59F-6A42-8F0F-AC2A899E5C9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photo with paragraph text">
    <p:spTree>
      <p:nvGrpSpPr>
        <p:cNvPr id="1" name=""/>
        <p:cNvGrpSpPr/>
        <p:nvPr/>
      </p:nvGrpSpPr>
      <p:grpSpPr>
        <a:xfrm>
          <a:off x="0" y="0"/>
          <a:ext cx="0" cy="0"/>
          <a:chOff x="0" y="0"/>
          <a:chExt cx="0" cy="0"/>
        </a:xfrm>
      </p:grpSpPr>
      <p:sp>
        <p:nvSpPr>
          <p:cNvPr id="12" name="Picture Placeholder 14"/>
          <p:cNvSpPr>
            <a:spLocks noGrp="1"/>
          </p:cNvSpPr>
          <p:nvPr>
            <p:ph type="pic" sz="quarter" idx="11"/>
          </p:nvPr>
        </p:nvSpPr>
        <p:spPr>
          <a:xfrm>
            <a:off x="0" y="838200"/>
            <a:ext cx="4114800" cy="6019800"/>
          </a:xfrm>
          <a:prstGeom prst="rect">
            <a:avLst/>
          </a:prstGeom>
        </p:spPr>
        <p:txBody>
          <a:bodyPr/>
          <a:lstStyle/>
          <a:p>
            <a:endParaRPr lang="en-US" dirty="0"/>
          </a:p>
        </p:txBody>
      </p:sp>
      <p:pic>
        <p:nvPicPr>
          <p:cNvPr id="11" name="Picture 2" descr="\\explorica.com\share\Groups\Marketing\15.04.09 ERDI Presentation\flying_plane_graphic.png"/>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0"/>
            <a:ext cx="9296400" cy="1095969"/>
          </a:xfrm>
          <a:prstGeom prst="rect">
            <a:avLst/>
          </a:prstGeom>
          <a:noFill/>
          <a:effectLst/>
        </p:spPr>
      </p:pic>
      <p:sp>
        <p:nvSpPr>
          <p:cNvPr id="8" name="Title 7"/>
          <p:cNvSpPr>
            <a:spLocks noGrp="1"/>
          </p:cNvSpPr>
          <p:nvPr>
            <p:ph type="title"/>
          </p:nvPr>
        </p:nvSpPr>
        <p:spPr>
          <a:xfrm>
            <a:off x="428464" y="20194"/>
            <a:ext cx="7337379" cy="803513"/>
          </a:xfrm>
          <a:prstGeom prst="rect">
            <a:avLst/>
          </a:prstGeom>
        </p:spPr>
        <p:txBody>
          <a:bodyPr anchor="ctr" anchorCtr="0"/>
          <a:lstStyle>
            <a:lvl1pPr>
              <a:defRPr sz="3000"/>
            </a:lvl1pPr>
          </a:lstStyle>
          <a:p>
            <a:r>
              <a:rPr lang="en-US" dirty="0"/>
              <a:t>Click to edit Master title style</a:t>
            </a:r>
          </a:p>
        </p:txBody>
      </p:sp>
      <p:pic>
        <p:nvPicPr>
          <p:cNvPr id="30" name="Picture 29" descr="expE_Logo.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0107" y="6461860"/>
            <a:ext cx="305458" cy="165457"/>
          </a:xfrm>
          <a:prstGeom prst="rect">
            <a:avLst/>
          </a:prstGeom>
        </p:spPr>
      </p:pic>
      <p:sp>
        <p:nvSpPr>
          <p:cNvPr id="9" name="TextBox 8"/>
          <p:cNvSpPr txBox="1"/>
          <p:nvPr userDrawn="1"/>
        </p:nvSpPr>
        <p:spPr>
          <a:xfrm>
            <a:off x="7696200" y="6377023"/>
            <a:ext cx="1447800" cy="252377"/>
          </a:xfrm>
          <a:prstGeom prst="rect">
            <a:avLst/>
          </a:prstGeom>
          <a:solidFill>
            <a:srgbClr val="F99901"/>
          </a:solidFill>
        </p:spPr>
        <p:txBody>
          <a:bodyPr wrap="square" lIns="91440" tIns="18288" rIns="45720" bIns="18288" rtlCol="0" anchor="t" anchorCtr="0">
            <a:spAutoFit/>
          </a:bodyPr>
          <a:lstStyle/>
          <a:p>
            <a:r>
              <a:rPr lang="en-US" sz="1400" dirty="0">
                <a:solidFill>
                  <a:schemeClr val="bg1"/>
                </a:solidFill>
                <a:latin typeface="Arial" pitchFamily="34" charset="0"/>
                <a:cs typeface="Arial" pitchFamily="34" charset="0"/>
              </a:rPr>
              <a:t>explorica.com</a:t>
            </a:r>
          </a:p>
        </p:txBody>
      </p:sp>
      <p:sp>
        <p:nvSpPr>
          <p:cNvPr id="13" name="Text Placeholder 6"/>
          <p:cNvSpPr>
            <a:spLocks noGrp="1"/>
          </p:cNvSpPr>
          <p:nvPr>
            <p:ph type="body" sz="quarter" idx="12" hasCustomPrompt="1"/>
          </p:nvPr>
        </p:nvSpPr>
        <p:spPr>
          <a:xfrm>
            <a:off x="4572000" y="1188720"/>
            <a:ext cx="3733800" cy="4714875"/>
          </a:xfrm>
          <a:prstGeom prst="rect">
            <a:avLst/>
          </a:prstGeom>
        </p:spPr>
        <p:txBody>
          <a:bodyPr lIns="91440">
            <a:noAutofit/>
          </a:bodyPr>
          <a:lstStyle>
            <a:lvl1pPr marL="0" marR="0" indent="-164592" algn="l" defTabSz="457200" rtl="0" eaLnBrk="1" fontAlgn="auto" latinLnBrk="0" hangingPunct="1">
              <a:lnSpc>
                <a:spcPct val="100000"/>
              </a:lnSpc>
              <a:spcBef>
                <a:spcPts val="1200"/>
              </a:spcBef>
              <a:spcAft>
                <a:spcPts val="0"/>
              </a:spcAft>
              <a:buClrTx/>
              <a:buSzPct val="115000"/>
              <a:buFont typeface="Verdana Bold"/>
              <a:buNone/>
              <a:tabLst/>
              <a:defRPr sz="1800" b="0" baseline="0">
                <a:solidFill>
                  <a:schemeClr val="tx1"/>
                </a:solidFill>
                <a:latin typeface="Arial" pitchFamily="34" charset="0"/>
                <a:cs typeface="Arial" pitchFamily="34" charset="0"/>
              </a:defRPr>
            </a:lvl1pPr>
            <a:lvl2pPr marL="182880" indent="-182880">
              <a:spcBef>
                <a:spcPts val="300"/>
              </a:spcBef>
              <a:defRPr sz="2000" baseline="0">
                <a:latin typeface="Arial" pitchFamily="34" charset="0"/>
                <a:cs typeface="Arial" pitchFamily="34" charset="0"/>
              </a:defRPr>
            </a:lvl2pPr>
            <a:lvl3pPr marL="548640" indent="-182880">
              <a:spcBef>
                <a:spcPts val="600"/>
              </a:spcBef>
              <a:defRPr sz="1800">
                <a:latin typeface="Arial" pitchFamily="34" charset="0"/>
                <a:cs typeface="Arial" pitchFamily="34" charset="0"/>
              </a:defRPr>
            </a:lvl3pPr>
            <a:lvl4pPr marL="731520" indent="-182880">
              <a:spcBef>
                <a:spcPts val="600"/>
              </a:spcBef>
              <a:defRPr sz="1800">
                <a:latin typeface="Arial" pitchFamily="34" charset="0"/>
                <a:cs typeface="Arial" pitchFamily="34" charset="0"/>
              </a:defRPr>
            </a:lvl4pPr>
            <a:lvl5pPr marL="914400" indent="-274320">
              <a:defRPr sz="1800">
                <a:latin typeface="Arial" pitchFamily="34" charset="0"/>
                <a:cs typeface="Arial" pitchFamily="34" charset="0"/>
              </a:defRPr>
            </a:lvl5pPr>
          </a:lstStyle>
          <a:p>
            <a:pPr marL="0" marR="0" lvl="0" indent="-164592" algn="l" defTabSz="457200" rtl="0" eaLnBrk="1" fontAlgn="auto" latinLnBrk="0" hangingPunct="1">
              <a:lnSpc>
                <a:spcPct val="100000"/>
              </a:lnSpc>
              <a:spcBef>
                <a:spcPts val="1200"/>
              </a:spcBef>
              <a:spcAft>
                <a:spcPts val="0"/>
              </a:spcAft>
              <a:buClrTx/>
              <a:buSzPct val="115000"/>
              <a:buFont typeface="Verdana Bold"/>
              <a:buNone/>
              <a:tabLst/>
              <a:defRPr/>
            </a:pPr>
            <a:r>
              <a:rPr lang="en-US" dirty="0"/>
              <a:t>A paragraph of information or a quote can go here </a:t>
            </a:r>
            <a:r>
              <a:rPr lang="en-US" dirty="0" err="1"/>
              <a:t>lorem</a:t>
            </a:r>
            <a:r>
              <a:rPr lang="en-US" dirty="0"/>
              <a:t> </a:t>
            </a:r>
            <a:r>
              <a:rPr lang="en-US" dirty="0" err="1"/>
              <a:t>ipsum</a:t>
            </a:r>
            <a:r>
              <a:rPr lang="en-US" dirty="0"/>
              <a:t> dolor sit </a:t>
            </a:r>
            <a:r>
              <a:rPr lang="en-US" dirty="0" err="1"/>
              <a:t>amet</a:t>
            </a:r>
            <a:r>
              <a:rPr lang="en-US" dirty="0"/>
              <a:t> </a:t>
            </a:r>
            <a:r>
              <a:rPr lang="en-US" dirty="0" err="1"/>
              <a:t>consequiter</a:t>
            </a:r>
            <a:r>
              <a:rPr lang="en-US" dirty="0"/>
              <a:t> </a:t>
            </a:r>
            <a:r>
              <a:rPr lang="en-US" dirty="0" err="1"/>
              <a:t>adipscing</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consequiter</a:t>
            </a:r>
            <a:r>
              <a:rPr lang="en-US" dirty="0"/>
              <a:t> </a:t>
            </a:r>
            <a:r>
              <a:rPr lang="en-US" dirty="0" err="1"/>
              <a:t>adipscing</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consequiter</a:t>
            </a:r>
            <a:r>
              <a:rPr lang="en-US" dirty="0"/>
              <a:t> </a:t>
            </a:r>
            <a:r>
              <a:rPr lang="en-US" dirty="0" err="1"/>
              <a:t>adipscing</a:t>
            </a:r>
            <a:r>
              <a:rPr lang="en-US" dirty="0"/>
              <a:t>.</a:t>
            </a:r>
          </a:p>
        </p:txBody>
      </p:sp>
      <p:sp>
        <p:nvSpPr>
          <p:cNvPr id="10" name="Slide Number Placeholder 5"/>
          <p:cNvSpPr>
            <a:spLocks noGrp="1"/>
          </p:cNvSpPr>
          <p:nvPr>
            <p:ph type="sldNum" sz="quarter" idx="4"/>
          </p:nvPr>
        </p:nvSpPr>
        <p:spPr>
          <a:xfrm>
            <a:off x="457200" y="6356350"/>
            <a:ext cx="407867" cy="365125"/>
          </a:xfrm>
          <a:prstGeom prst="rect">
            <a:avLst/>
          </a:prstGeom>
        </p:spPr>
        <p:txBody>
          <a:bodyPr vert="horz" lIns="91440" tIns="45720" rIns="91440" bIns="45720" rtlCol="0" anchor="ctr"/>
          <a:lstStyle>
            <a:lvl1pPr algn="r">
              <a:defRPr sz="700">
                <a:solidFill>
                  <a:schemeClr val="tx1">
                    <a:tint val="75000"/>
                  </a:schemeClr>
                </a:solidFill>
                <a:latin typeface="Verdana"/>
                <a:cs typeface="Verdana"/>
              </a:defRPr>
            </a:lvl1pPr>
          </a:lstStyle>
          <a:p>
            <a:fld id="{1748E1F9-A59F-6A42-8F0F-AC2A899E5C9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hoto with bulleted text">
    <p:spTree>
      <p:nvGrpSpPr>
        <p:cNvPr id="1" name=""/>
        <p:cNvGrpSpPr/>
        <p:nvPr/>
      </p:nvGrpSpPr>
      <p:grpSpPr>
        <a:xfrm>
          <a:off x="0" y="0"/>
          <a:ext cx="0" cy="0"/>
          <a:chOff x="0" y="0"/>
          <a:chExt cx="0" cy="0"/>
        </a:xfrm>
      </p:grpSpPr>
      <p:sp>
        <p:nvSpPr>
          <p:cNvPr id="12" name="Picture Placeholder 14"/>
          <p:cNvSpPr>
            <a:spLocks noGrp="1"/>
          </p:cNvSpPr>
          <p:nvPr>
            <p:ph type="pic" sz="quarter" idx="11"/>
          </p:nvPr>
        </p:nvSpPr>
        <p:spPr>
          <a:xfrm>
            <a:off x="4953000" y="1371600"/>
            <a:ext cx="3200400" cy="468206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91440" indent="0">
              <a:buNone/>
              <a:defRPr/>
            </a:lvl1pPr>
          </a:lstStyle>
          <a:p>
            <a:endParaRPr lang="en-US" dirty="0"/>
          </a:p>
        </p:txBody>
      </p:sp>
      <p:pic>
        <p:nvPicPr>
          <p:cNvPr id="11" name="Picture 2" descr="\\explorica.com\share\Groups\Marketing\15.04.09 ERDI Presentation\flying_plane_graphic.png"/>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0" y="0"/>
            <a:ext cx="9296400" cy="1095969"/>
          </a:xfrm>
          <a:prstGeom prst="rect">
            <a:avLst/>
          </a:prstGeom>
          <a:noFill/>
          <a:effectLst/>
        </p:spPr>
      </p:pic>
      <p:sp>
        <p:nvSpPr>
          <p:cNvPr id="8" name="Title 7"/>
          <p:cNvSpPr>
            <a:spLocks noGrp="1"/>
          </p:cNvSpPr>
          <p:nvPr>
            <p:ph type="title"/>
          </p:nvPr>
        </p:nvSpPr>
        <p:spPr>
          <a:xfrm>
            <a:off x="428464" y="20194"/>
            <a:ext cx="7337379" cy="803513"/>
          </a:xfrm>
          <a:prstGeom prst="rect">
            <a:avLst/>
          </a:prstGeom>
        </p:spPr>
        <p:txBody>
          <a:bodyPr anchor="ctr" anchorCtr="0"/>
          <a:lstStyle>
            <a:lvl1pPr>
              <a:defRPr sz="3000"/>
            </a:lvl1pPr>
          </a:lstStyle>
          <a:p>
            <a:r>
              <a:rPr lang="en-US" dirty="0"/>
              <a:t>Click to edit Master title style</a:t>
            </a:r>
          </a:p>
        </p:txBody>
      </p:sp>
      <p:pic>
        <p:nvPicPr>
          <p:cNvPr id="30" name="Picture 29" descr="expE_Logo.wm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60107" y="6461860"/>
            <a:ext cx="305458" cy="165457"/>
          </a:xfrm>
          <a:prstGeom prst="rect">
            <a:avLst/>
          </a:prstGeom>
        </p:spPr>
      </p:pic>
      <p:sp>
        <p:nvSpPr>
          <p:cNvPr id="9" name="TextBox 8"/>
          <p:cNvSpPr txBox="1"/>
          <p:nvPr userDrawn="1"/>
        </p:nvSpPr>
        <p:spPr>
          <a:xfrm>
            <a:off x="7696200" y="6377023"/>
            <a:ext cx="1447800" cy="252377"/>
          </a:xfrm>
          <a:prstGeom prst="rect">
            <a:avLst/>
          </a:prstGeom>
          <a:solidFill>
            <a:srgbClr val="F99901"/>
          </a:solidFill>
        </p:spPr>
        <p:txBody>
          <a:bodyPr wrap="square" lIns="91440" tIns="18288" rIns="45720" bIns="18288" rtlCol="0" anchor="t" anchorCtr="0">
            <a:spAutoFit/>
          </a:bodyPr>
          <a:lstStyle/>
          <a:p>
            <a:r>
              <a:rPr lang="en-US" sz="1400" dirty="0">
                <a:solidFill>
                  <a:schemeClr val="bg1"/>
                </a:solidFill>
                <a:latin typeface="Arial" pitchFamily="34" charset="0"/>
                <a:cs typeface="Arial" pitchFamily="34" charset="0"/>
              </a:rPr>
              <a:t>explorica.com</a:t>
            </a:r>
          </a:p>
        </p:txBody>
      </p:sp>
      <p:sp>
        <p:nvSpPr>
          <p:cNvPr id="13" name="Text Placeholder 6"/>
          <p:cNvSpPr>
            <a:spLocks noGrp="1"/>
          </p:cNvSpPr>
          <p:nvPr>
            <p:ph type="body" sz="quarter" idx="12"/>
          </p:nvPr>
        </p:nvSpPr>
        <p:spPr>
          <a:xfrm>
            <a:off x="533400" y="1188720"/>
            <a:ext cx="3733800" cy="4714875"/>
          </a:xfrm>
          <a:prstGeom prst="rect">
            <a:avLst/>
          </a:prstGeom>
        </p:spPr>
        <p:txBody>
          <a:bodyPr lIns="91440">
            <a:noAutofit/>
          </a:bodyPr>
          <a:lstStyle>
            <a:lvl1pPr marL="0">
              <a:spcBef>
                <a:spcPts val="1200"/>
              </a:spcBef>
              <a:buNone/>
              <a:defRPr sz="2500" b="1">
                <a:solidFill>
                  <a:srgbClr val="26A5DF"/>
                </a:solidFill>
                <a:latin typeface="Arial" pitchFamily="34" charset="0"/>
                <a:cs typeface="Arial" pitchFamily="34" charset="0"/>
              </a:defRPr>
            </a:lvl1pPr>
            <a:lvl2pPr marL="182880" indent="-182880">
              <a:spcBef>
                <a:spcPts val="300"/>
              </a:spcBef>
              <a:defRPr sz="1800" baseline="0">
                <a:latin typeface="Arial" pitchFamily="34" charset="0"/>
                <a:cs typeface="Arial" pitchFamily="34" charset="0"/>
              </a:defRPr>
            </a:lvl2pPr>
            <a:lvl3pPr marL="548640" indent="-182880">
              <a:spcBef>
                <a:spcPts val="600"/>
              </a:spcBef>
              <a:defRPr sz="1600">
                <a:latin typeface="Arial" pitchFamily="34" charset="0"/>
                <a:cs typeface="Arial" pitchFamily="34" charset="0"/>
              </a:defRPr>
            </a:lvl3pPr>
            <a:lvl4pPr marL="731520" indent="-182880">
              <a:spcBef>
                <a:spcPts val="600"/>
              </a:spcBef>
              <a:defRPr sz="1600">
                <a:latin typeface="Arial" pitchFamily="34" charset="0"/>
                <a:cs typeface="Arial" pitchFamily="34" charset="0"/>
              </a:defRPr>
            </a:lvl4pPr>
            <a:lvl5pPr marL="914400" indent="-274320">
              <a:defRPr sz="1600">
                <a:latin typeface="Arial" pitchFamily="34" charset="0"/>
                <a:cs typeface="Arial" pitchFamily="34" charset="0"/>
              </a:defRPr>
            </a:lvl5pPr>
          </a:lstStyle>
          <a:p>
            <a:pPr lvl="0"/>
            <a:r>
              <a:rPr lang="en-US" dirty="0"/>
              <a:t>Click to edit Master text styles</a:t>
            </a:r>
          </a:p>
          <a:p>
            <a:pPr lvl="1"/>
            <a:r>
              <a:rPr lang="en-US" dirty="0"/>
              <a:t>Second level goes here and indents itself</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457200" y="6356350"/>
            <a:ext cx="407867" cy="365125"/>
          </a:xfrm>
          <a:prstGeom prst="rect">
            <a:avLst/>
          </a:prstGeom>
        </p:spPr>
        <p:txBody>
          <a:bodyPr vert="horz" lIns="91440" tIns="45720" rIns="91440" bIns="45720" rtlCol="0" anchor="ctr"/>
          <a:lstStyle>
            <a:lvl1pPr algn="r">
              <a:defRPr sz="700">
                <a:solidFill>
                  <a:schemeClr val="tx1">
                    <a:tint val="75000"/>
                  </a:schemeClr>
                </a:solidFill>
                <a:latin typeface="Verdana"/>
                <a:cs typeface="Verdana"/>
              </a:defRPr>
            </a:lvl1pPr>
          </a:lstStyle>
          <a:p>
            <a:fld id="{1748E1F9-A59F-6A42-8F0F-AC2A899E5C9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tinerary slide">
    <p:spTree>
      <p:nvGrpSpPr>
        <p:cNvPr id="1" name=""/>
        <p:cNvGrpSpPr/>
        <p:nvPr/>
      </p:nvGrpSpPr>
      <p:grpSpPr>
        <a:xfrm>
          <a:off x="0" y="0"/>
          <a:ext cx="0" cy="0"/>
          <a:chOff x="0" y="0"/>
          <a:chExt cx="0" cy="0"/>
        </a:xfrm>
      </p:grpSpPr>
      <p:pic>
        <p:nvPicPr>
          <p:cNvPr id="11" name="Picture 2" descr="\\explorica.com\share\Groups\Marketing\15.04.09 ERDI Presentation\flying_plane_graphic.png"/>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0"/>
            <a:ext cx="9296400" cy="1095969"/>
          </a:xfrm>
          <a:prstGeom prst="rect">
            <a:avLst/>
          </a:prstGeom>
          <a:noFill/>
          <a:effectLst/>
        </p:spPr>
      </p:pic>
      <p:sp>
        <p:nvSpPr>
          <p:cNvPr id="8" name="Title 7"/>
          <p:cNvSpPr>
            <a:spLocks noGrp="1"/>
          </p:cNvSpPr>
          <p:nvPr>
            <p:ph type="title" hasCustomPrompt="1"/>
          </p:nvPr>
        </p:nvSpPr>
        <p:spPr>
          <a:xfrm>
            <a:off x="428464" y="20194"/>
            <a:ext cx="7337379" cy="803513"/>
          </a:xfrm>
          <a:prstGeom prst="rect">
            <a:avLst/>
          </a:prstGeom>
        </p:spPr>
        <p:txBody>
          <a:bodyPr anchor="ctr" anchorCtr="0"/>
          <a:lstStyle>
            <a:lvl1pPr>
              <a:defRPr sz="3000"/>
            </a:lvl1pPr>
          </a:lstStyle>
          <a:p>
            <a:r>
              <a:rPr lang="en-US" dirty="0"/>
              <a:t>Where we’re going</a:t>
            </a:r>
          </a:p>
        </p:txBody>
      </p:sp>
      <p:pic>
        <p:nvPicPr>
          <p:cNvPr id="30" name="Picture 29" descr="expE_Logo.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0107" y="6461860"/>
            <a:ext cx="305458" cy="165457"/>
          </a:xfrm>
          <a:prstGeom prst="rect">
            <a:avLst/>
          </a:prstGeom>
        </p:spPr>
      </p:pic>
      <p:sp>
        <p:nvSpPr>
          <p:cNvPr id="9" name="TextBox 8"/>
          <p:cNvSpPr txBox="1"/>
          <p:nvPr userDrawn="1"/>
        </p:nvSpPr>
        <p:spPr>
          <a:xfrm>
            <a:off x="7696200" y="6377023"/>
            <a:ext cx="1447800" cy="252377"/>
          </a:xfrm>
          <a:prstGeom prst="rect">
            <a:avLst/>
          </a:prstGeom>
          <a:solidFill>
            <a:srgbClr val="F99901"/>
          </a:solidFill>
        </p:spPr>
        <p:txBody>
          <a:bodyPr wrap="square" lIns="91440" tIns="18288" rIns="45720" bIns="18288" rtlCol="0" anchor="t" anchorCtr="0">
            <a:spAutoFit/>
          </a:bodyPr>
          <a:lstStyle/>
          <a:p>
            <a:r>
              <a:rPr lang="en-US" sz="1400" dirty="0">
                <a:solidFill>
                  <a:schemeClr val="bg1"/>
                </a:solidFill>
                <a:latin typeface="Arial" pitchFamily="34" charset="0"/>
                <a:cs typeface="Arial" pitchFamily="34" charset="0"/>
              </a:rPr>
              <a:t>explorica.com</a:t>
            </a:r>
          </a:p>
        </p:txBody>
      </p:sp>
      <p:sp>
        <p:nvSpPr>
          <p:cNvPr id="13" name="Text Placeholder 6"/>
          <p:cNvSpPr>
            <a:spLocks noGrp="1"/>
          </p:cNvSpPr>
          <p:nvPr>
            <p:ph type="body" sz="quarter" idx="12" hasCustomPrompt="1"/>
          </p:nvPr>
        </p:nvSpPr>
        <p:spPr>
          <a:xfrm>
            <a:off x="533400" y="1188720"/>
            <a:ext cx="4648200" cy="332893"/>
          </a:xfrm>
          <a:prstGeom prst="rect">
            <a:avLst/>
          </a:prstGeom>
        </p:spPr>
        <p:txBody>
          <a:bodyPr lIns="91440">
            <a:noAutofit/>
          </a:bodyPr>
          <a:lstStyle>
            <a:lvl1pPr marL="0">
              <a:spcBef>
                <a:spcPts val="1200"/>
              </a:spcBef>
              <a:buNone/>
              <a:defRPr sz="2500" b="1">
                <a:solidFill>
                  <a:srgbClr val="26A5DF"/>
                </a:solidFill>
                <a:latin typeface="Arial" pitchFamily="34" charset="0"/>
                <a:cs typeface="Arial" pitchFamily="34" charset="0"/>
              </a:defRPr>
            </a:lvl1pPr>
            <a:lvl2pPr marL="182880" indent="-182880">
              <a:spcBef>
                <a:spcPts val="300"/>
              </a:spcBef>
              <a:defRPr sz="1400" baseline="0">
                <a:latin typeface="Arial" pitchFamily="34" charset="0"/>
                <a:cs typeface="Arial" pitchFamily="34" charset="0"/>
              </a:defRPr>
            </a:lvl2pPr>
            <a:lvl3pPr marL="548640" indent="-182880">
              <a:spcBef>
                <a:spcPts val="600"/>
              </a:spcBef>
              <a:defRPr sz="1200" baseline="0">
                <a:latin typeface="Arial" pitchFamily="34" charset="0"/>
                <a:cs typeface="Arial" pitchFamily="34" charset="0"/>
              </a:defRPr>
            </a:lvl3pPr>
            <a:lvl4pPr marL="731520" indent="-182880">
              <a:spcBef>
                <a:spcPts val="600"/>
              </a:spcBef>
              <a:defRPr sz="1000" baseline="0">
                <a:latin typeface="Arial" pitchFamily="34" charset="0"/>
                <a:cs typeface="Arial" pitchFamily="34" charset="0"/>
              </a:defRPr>
            </a:lvl4pPr>
            <a:lvl5pPr marL="914400" indent="-274320">
              <a:defRPr sz="1600">
                <a:latin typeface="Arial" pitchFamily="34" charset="0"/>
                <a:cs typeface="Arial" pitchFamily="34" charset="0"/>
              </a:defRPr>
            </a:lvl5pPr>
          </a:lstStyle>
          <a:p>
            <a:pPr lvl="0"/>
            <a:r>
              <a:rPr lang="en-US" dirty="0"/>
              <a:t>Tour itinerary</a:t>
            </a:r>
          </a:p>
        </p:txBody>
      </p:sp>
      <p:sp>
        <p:nvSpPr>
          <p:cNvPr id="10" name="Slide Number Placeholder 5"/>
          <p:cNvSpPr>
            <a:spLocks noGrp="1"/>
          </p:cNvSpPr>
          <p:nvPr>
            <p:ph type="sldNum" sz="quarter" idx="4"/>
          </p:nvPr>
        </p:nvSpPr>
        <p:spPr>
          <a:xfrm>
            <a:off x="457200" y="6356350"/>
            <a:ext cx="407867" cy="365125"/>
          </a:xfrm>
          <a:prstGeom prst="rect">
            <a:avLst/>
          </a:prstGeom>
        </p:spPr>
        <p:txBody>
          <a:bodyPr vert="horz" lIns="91440" tIns="45720" rIns="91440" bIns="45720" rtlCol="0" anchor="ctr"/>
          <a:lstStyle>
            <a:lvl1pPr algn="r">
              <a:defRPr sz="700">
                <a:solidFill>
                  <a:schemeClr val="tx1">
                    <a:tint val="75000"/>
                  </a:schemeClr>
                </a:solidFill>
                <a:latin typeface="Verdana"/>
                <a:cs typeface="Verdana"/>
              </a:defRPr>
            </a:lvl1pPr>
          </a:lstStyle>
          <a:p>
            <a:fld id="{1748E1F9-A59F-6A42-8F0F-AC2A899E5C96}" type="slidenum">
              <a:rPr lang="en-US" smtClean="0"/>
              <a:pPr/>
              <a:t>‹#›</a:t>
            </a:fld>
            <a:endParaRPr lang="en-US" dirty="0"/>
          </a:p>
        </p:txBody>
      </p:sp>
      <p:sp>
        <p:nvSpPr>
          <p:cNvPr id="5" name="Picture Placeholder 4"/>
          <p:cNvSpPr>
            <a:spLocks noGrp="1"/>
          </p:cNvSpPr>
          <p:nvPr>
            <p:ph type="pic" sz="quarter" idx="13"/>
          </p:nvPr>
        </p:nvSpPr>
        <p:spPr>
          <a:xfrm>
            <a:off x="5410200" y="1188720"/>
            <a:ext cx="3200400" cy="2232813"/>
          </a:xfrm>
          <a:prstGeom prst="rect">
            <a:avLst/>
          </a:prstGeom>
        </p:spPr>
        <p:txBody>
          <a:bodyPr/>
          <a:lstStyle/>
          <a:p>
            <a:endParaRPr lang="en-US" dirty="0"/>
          </a:p>
        </p:txBody>
      </p:sp>
      <p:sp>
        <p:nvSpPr>
          <p:cNvPr id="17" name="Text Placeholder 6"/>
          <p:cNvSpPr>
            <a:spLocks noGrp="1"/>
          </p:cNvSpPr>
          <p:nvPr>
            <p:ph type="body" sz="quarter" idx="14" hasCustomPrompt="1"/>
          </p:nvPr>
        </p:nvSpPr>
        <p:spPr>
          <a:xfrm>
            <a:off x="533400" y="1838325"/>
            <a:ext cx="4648200" cy="4714875"/>
          </a:xfrm>
          <a:prstGeom prst="rect">
            <a:avLst/>
          </a:prstGeom>
        </p:spPr>
        <p:txBody>
          <a:bodyPr lIns="91440">
            <a:noAutofit/>
          </a:bodyPr>
          <a:lstStyle>
            <a:lvl1pPr marL="0">
              <a:spcBef>
                <a:spcPts val="1200"/>
              </a:spcBef>
              <a:buNone/>
              <a:defRPr sz="2500" b="1">
                <a:solidFill>
                  <a:srgbClr val="26A5DF"/>
                </a:solidFill>
                <a:latin typeface="Arial" pitchFamily="34" charset="0"/>
                <a:cs typeface="Arial" pitchFamily="34" charset="0"/>
              </a:defRPr>
            </a:lvl1pPr>
            <a:lvl2pPr marL="182880" indent="-182880">
              <a:spcBef>
                <a:spcPts val="300"/>
              </a:spcBef>
              <a:defRPr sz="1400" baseline="0">
                <a:latin typeface="Arial" pitchFamily="34" charset="0"/>
                <a:cs typeface="Arial" pitchFamily="34" charset="0"/>
              </a:defRPr>
            </a:lvl2pPr>
            <a:lvl3pPr marL="548640" indent="-182880">
              <a:spcBef>
                <a:spcPts val="600"/>
              </a:spcBef>
              <a:defRPr sz="1200" baseline="0">
                <a:latin typeface="Arial" pitchFamily="34" charset="0"/>
                <a:cs typeface="Arial" pitchFamily="34" charset="0"/>
              </a:defRPr>
            </a:lvl3pPr>
            <a:lvl4pPr marL="731520" indent="-182880">
              <a:spcBef>
                <a:spcPts val="600"/>
              </a:spcBef>
              <a:defRPr sz="1000" baseline="0">
                <a:latin typeface="Arial" pitchFamily="34" charset="0"/>
                <a:cs typeface="Arial" pitchFamily="34" charset="0"/>
              </a:defRPr>
            </a:lvl4pPr>
            <a:lvl5pPr marL="914400" indent="-274320">
              <a:defRPr sz="1600">
                <a:latin typeface="Arial" pitchFamily="34" charset="0"/>
                <a:cs typeface="Arial" pitchFamily="34" charset="0"/>
              </a:defRPr>
            </a:lvl5pPr>
          </a:lstStyle>
          <a:p>
            <a:pPr lvl="1"/>
            <a:r>
              <a:rPr lang="en-US" dirty="0"/>
              <a:t>This is the main text</a:t>
            </a:r>
          </a:p>
          <a:p>
            <a:pPr lvl="2"/>
            <a:r>
              <a:rPr lang="en-US" dirty="0"/>
              <a:t>Another smaller level</a:t>
            </a:r>
          </a:p>
          <a:p>
            <a:pPr lvl="3"/>
            <a:r>
              <a:rPr lang="en-US" dirty="0"/>
              <a:t>Another even smaller level</a:t>
            </a:r>
          </a:p>
        </p:txBody>
      </p:sp>
      <p:sp>
        <p:nvSpPr>
          <p:cNvPr id="12" name="Picture Placeholder 4"/>
          <p:cNvSpPr>
            <a:spLocks noGrp="1"/>
          </p:cNvSpPr>
          <p:nvPr>
            <p:ph type="pic" sz="quarter" idx="15"/>
          </p:nvPr>
        </p:nvSpPr>
        <p:spPr>
          <a:xfrm>
            <a:off x="5427617" y="3657600"/>
            <a:ext cx="3200400" cy="2232813"/>
          </a:xfrm>
          <a:prstGeom prst="rect">
            <a:avLst/>
          </a:prstGeom>
        </p:spPr>
        <p:txBody>
          <a:bodyPr/>
          <a:lstStyle/>
          <a:p>
            <a:endParaRPr lang="en-US" dirty="0"/>
          </a:p>
        </p:txBody>
      </p:sp>
    </p:spTree>
    <p:extLst>
      <p:ext uri="{BB962C8B-B14F-4D97-AF65-F5344CB8AC3E}">
        <p14:creationId xmlns:p14="http://schemas.microsoft.com/office/powerpoint/2010/main" val="3395265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 text, no photo">
    <p:spTree>
      <p:nvGrpSpPr>
        <p:cNvPr id="1" name=""/>
        <p:cNvGrpSpPr/>
        <p:nvPr/>
      </p:nvGrpSpPr>
      <p:grpSpPr>
        <a:xfrm>
          <a:off x="0" y="0"/>
          <a:ext cx="0" cy="0"/>
          <a:chOff x="0" y="0"/>
          <a:chExt cx="0" cy="0"/>
        </a:xfrm>
      </p:grpSpPr>
      <p:pic>
        <p:nvPicPr>
          <p:cNvPr id="17" name="Picture 2" descr="\\explorica.com\share\Groups\Marketing\15.04.09 ERDI Presentation\flying_plane_graphic.png"/>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0"/>
            <a:ext cx="9296400" cy="1095969"/>
          </a:xfrm>
          <a:prstGeom prst="rect">
            <a:avLst/>
          </a:prstGeom>
          <a:noFill/>
          <a:effectLst/>
        </p:spPr>
      </p:pic>
      <p:sp>
        <p:nvSpPr>
          <p:cNvPr id="11" name="Title 7"/>
          <p:cNvSpPr>
            <a:spLocks noGrp="1"/>
          </p:cNvSpPr>
          <p:nvPr>
            <p:ph type="title"/>
          </p:nvPr>
        </p:nvSpPr>
        <p:spPr>
          <a:xfrm>
            <a:off x="428464" y="20194"/>
            <a:ext cx="7337379" cy="803513"/>
          </a:xfrm>
          <a:prstGeom prst="rect">
            <a:avLst/>
          </a:prstGeom>
        </p:spPr>
        <p:txBody>
          <a:bodyPr anchor="ctr" anchorCtr="0"/>
          <a:lstStyle>
            <a:lvl1pPr>
              <a:defRPr sz="3000"/>
            </a:lvl1pPr>
          </a:lstStyle>
          <a:p>
            <a:r>
              <a:rPr lang="en-US" dirty="0"/>
              <a:t>Click to edit Master title style</a:t>
            </a:r>
          </a:p>
        </p:txBody>
      </p:sp>
      <p:pic>
        <p:nvPicPr>
          <p:cNvPr id="12" name="Picture 11" descr="expE_Logo.w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0107" y="6461860"/>
            <a:ext cx="305458" cy="165457"/>
          </a:xfrm>
          <a:prstGeom prst="rect">
            <a:avLst/>
          </a:prstGeom>
        </p:spPr>
      </p:pic>
      <p:sp>
        <p:nvSpPr>
          <p:cNvPr id="13" name="TextBox 12"/>
          <p:cNvSpPr txBox="1"/>
          <p:nvPr userDrawn="1"/>
        </p:nvSpPr>
        <p:spPr>
          <a:xfrm>
            <a:off x="7696200" y="6377023"/>
            <a:ext cx="1447800" cy="252377"/>
          </a:xfrm>
          <a:prstGeom prst="rect">
            <a:avLst/>
          </a:prstGeom>
          <a:solidFill>
            <a:srgbClr val="F99901"/>
          </a:solidFill>
        </p:spPr>
        <p:txBody>
          <a:bodyPr wrap="square" lIns="91440" tIns="18288" rIns="45720" bIns="18288" rtlCol="0" anchor="t" anchorCtr="0">
            <a:spAutoFit/>
          </a:bodyPr>
          <a:lstStyle/>
          <a:p>
            <a:r>
              <a:rPr lang="en-US" sz="1400" dirty="0">
                <a:solidFill>
                  <a:schemeClr val="bg1"/>
                </a:solidFill>
                <a:latin typeface="Arial" pitchFamily="34" charset="0"/>
                <a:cs typeface="Arial" pitchFamily="34" charset="0"/>
              </a:rPr>
              <a:t>explorica.com</a:t>
            </a:r>
          </a:p>
        </p:txBody>
      </p:sp>
      <p:sp>
        <p:nvSpPr>
          <p:cNvPr id="14" name="Text Placeholder 6"/>
          <p:cNvSpPr>
            <a:spLocks noGrp="1"/>
          </p:cNvSpPr>
          <p:nvPr>
            <p:ph type="body" sz="quarter" idx="12"/>
          </p:nvPr>
        </p:nvSpPr>
        <p:spPr>
          <a:xfrm>
            <a:off x="457200" y="1188720"/>
            <a:ext cx="7848600" cy="4634865"/>
          </a:xfrm>
          <a:prstGeom prst="rect">
            <a:avLst/>
          </a:prstGeom>
        </p:spPr>
        <p:txBody>
          <a:bodyPr lIns="91440"/>
          <a:lstStyle>
            <a:lvl1pPr marL="0">
              <a:spcBef>
                <a:spcPts val="1200"/>
              </a:spcBef>
              <a:buNone/>
              <a:defRPr sz="2500" b="1">
                <a:solidFill>
                  <a:srgbClr val="26A5DF"/>
                </a:solidFill>
                <a:latin typeface="Arial" pitchFamily="34" charset="0"/>
                <a:cs typeface="Arial" pitchFamily="34" charset="0"/>
              </a:defRPr>
            </a:lvl1pPr>
            <a:lvl2pPr marL="182880" indent="-182880">
              <a:spcBef>
                <a:spcPts val="300"/>
              </a:spcBef>
              <a:defRPr sz="1800" baseline="0">
                <a:latin typeface="Arial" pitchFamily="34" charset="0"/>
                <a:cs typeface="Arial" pitchFamily="34" charset="0"/>
              </a:defRPr>
            </a:lvl2pPr>
            <a:lvl3pPr marL="548640" indent="-182880">
              <a:spcBef>
                <a:spcPts val="600"/>
              </a:spcBef>
              <a:defRPr sz="1600">
                <a:latin typeface="Arial" pitchFamily="34" charset="0"/>
                <a:cs typeface="Arial" pitchFamily="34" charset="0"/>
              </a:defRPr>
            </a:lvl3pPr>
            <a:lvl4pPr marL="731520" indent="-182880">
              <a:spcBef>
                <a:spcPts val="600"/>
              </a:spcBef>
              <a:defRPr sz="1600">
                <a:latin typeface="Arial" pitchFamily="34" charset="0"/>
                <a:cs typeface="Arial" pitchFamily="34" charset="0"/>
              </a:defRPr>
            </a:lvl4pPr>
            <a:lvl5pPr marL="914400" indent="-274320">
              <a:defRPr sz="1600">
                <a:latin typeface="Arial" pitchFamily="34" charset="0"/>
                <a:cs typeface="Arial" pitchFamily="34" charset="0"/>
              </a:defRPr>
            </a:lvl5pPr>
          </a:lstStyle>
          <a:p>
            <a:pPr lvl="0"/>
            <a:r>
              <a:rPr lang="en-US" dirty="0"/>
              <a:t>Click to edit Master text styles</a:t>
            </a:r>
          </a:p>
          <a:p>
            <a:pPr lvl="1"/>
            <a:r>
              <a:rPr lang="en-US" dirty="0"/>
              <a:t>Second level goes here and indents itself</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457200" y="6356350"/>
            <a:ext cx="407867" cy="365125"/>
          </a:xfrm>
          <a:prstGeom prst="rect">
            <a:avLst/>
          </a:prstGeom>
        </p:spPr>
        <p:txBody>
          <a:bodyPr vert="horz" lIns="91440" tIns="45720" rIns="91440" bIns="45720" rtlCol="0" anchor="ctr"/>
          <a:lstStyle>
            <a:lvl1pPr algn="r">
              <a:defRPr sz="700">
                <a:solidFill>
                  <a:schemeClr val="tx1">
                    <a:tint val="75000"/>
                  </a:schemeClr>
                </a:solidFill>
                <a:latin typeface="Verdana"/>
                <a:cs typeface="Verdana"/>
              </a:defRPr>
            </a:lvl1pPr>
          </a:lstStyle>
          <a:p>
            <a:fld id="{1748E1F9-A59F-6A42-8F0F-AC2A899E5C9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page photo, no text">
    <p:spTree>
      <p:nvGrpSpPr>
        <p:cNvPr id="1" name=""/>
        <p:cNvGrpSpPr/>
        <p:nvPr/>
      </p:nvGrpSpPr>
      <p:grpSpPr>
        <a:xfrm>
          <a:off x="0" y="0"/>
          <a:ext cx="0" cy="0"/>
          <a:chOff x="0" y="0"/>
          <a:chExt cx="0" cy="0"/>
        </a:xfrm>
      </p:grpSpPr>
      <p:pic>
        <p:nvPicPr>
          <p:cNvPr id="12" name="Picture 2" descr="\\explorica.com\share\Groups\Marketing\15.04.09 ERDI Presentation\flying_plane_graphic.png"/>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0"/>
            <a:ext cx="9296400" cy="1095969"/>
          </a:xfrm>
          <a:prstGeom prst="rect">
            <a:avLst/>
          </a:prstGeom>
          <a:noFill/>
          <a:effectLst/>
        </p:spPr>
      </p:pic>
      <p:sp>
        <p:nvSpPr>
          <p:cNvPr id="16" name="TextBox 15"/>
          <p:cNvSpPr txBox="1"/>
          <p:nvPr userDrawn="1"/>
        </p:nvSpPr>
        <p:spPr>
          <a:xfrm>
            <a:off x="7696200" y="6377023"/>
            <a:ext cx="1447800" cy="252377"/>
          </a:xfrm>
          <a:prstGeom prst="rect">
            <a:avLst/>
          </a:prstGeom>
          <a:solidFill>
            <a:srgbClr val="F99901"/>
          </a:solidFill>
        </p:spPr>
        <p:txBody>
          <a:bodyPr wrap="square" lIns="91440" tIns="18288" rIns="45720" bIns="18288" rtlCol="0" anchor="t" anchorCtr="0">
            <a:spAutoFit/>
          </a:bodyPr>
          <a:lstStyle/>
          <a:p>
            <a:r>
              <a:rPr lang="en-US" sz="1400" dirty="0">
                <a:solidFill>
                  <a:schemeClr val="bg1"/>
                </a:solidFill>
                <a:latin typeface="Arial" pitchFamily="34" charset="0"/>
                <a:cs typeface="Arial" pitchFamily="34" charset="0"/>
              </a:rPr>
              <a:t>explorica.com</a:t>
            </a:r>
          </a:p>
        </p:txBody>
      </p:sp>
      <p:sp>
        <p:nvSpPr>
          <p:cNvPr id="9" name="Title 7"/>
          <p:cNvSpPr>
            <a:spLocks noGrp="1"/>
          </p:cNvSpPr>
          <p:nvPr>
            <p:ph type="title"/>
          </p:nvPr>
        </p:nvSpPr>
        <p:spPr>
          <a:xfrm>
            <a:off x="428464" y="20194"/>
            <a:ext cx="7337379" cy="803513"/>
          </a:xfrm>
          <a:prstGeom prst="rect">
            <a:avLst/>
          </a:prstGeom>
        </p:spPr>
        <p:txBody>
          <a:bodyPr anchor="ctr" anchorCtr="0"/>
          <a:lstStyle>
            <a:lvl1pPr>
              <a:defRPr sz="3000"/>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34B">
            <a:alpha val="96078"/>
          </a:srgb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4" r:id="rId1"/>
    <p:sldLayoutId id="2147483765" r:id="rId2"/>
    <p:sldLayoutId id="2147483771" r:id="rId3"/>
    <p:sldLayoutId id="2147483772" r:id="rId4"/>
    <p:sldLayoutId id="2147483773" r:id="rId5"/>
    <p:sldLayoutId id="2147483766" r:id="rId6"/>
    <p:sldLayoutId id="2147483769" r:id="rId7"/>
    <p:sldLayoutId id="2147483770" r:id="rId8"/>
  </p:sldLayoutIdLst>
  <p:txStyles>
    <p:titleStyle>
      <a:lvl1pPr algn="l" defTabSz="457200" rtl="0" eaLnBrk="1" latinLnBrk="0" hangingPunct="1">
        <a:spcBef>
          <a:spcPct val="0"/>
        </a:spcBef>
        <a:buNone/>
        <a:defRPr sz="3200" b="0" i="0" kern="1200">
          <a:solidFill>
            <a:srgbClr val="F99901"/>
          </a:solidFill>
          <a:latin typeface="Georgia"/>
          <a:ea typeface="+mj-ea"/>
          <a:cs typeface="Georgia"/>
        </a:defRPr>
      </a:lvl1pPr>
    </p:titleStyle>
    <p:bodyStyle>
      <a:lvl1pPr marL="256032" indent="-164592" algn="l" defTabSz="457200" rtl="0" eaLnBrk="1" latinLnBrk="0" hangingPunct="1">
        <a:spcBef>
          <a:spcPts val="2400"/>
        </a:spcBef>
        <a:buClrTx/>
        <a:buSzPct val="115000"/>
        <a:buFont typeface="Verdana Bold"/>
        <a:buChar char="›"/>
        <a:defRPr sz="2200" b="1" i="0" kern="1200">
          <a:solidFill>
            <a:srgbClr val="26A5DF"/>
          </a:solidFill>
          <a:latin typeface="Verdana"/>
          <a:ea typeface="+mn-ea"/>
          <a:cs typeface="Verdana"/>
        </a:defRPr>
      </a:lvl1pPr>
      <a:lvl2pPr marL="557784" indent="-192024" algn="l" defTabSz="457200" rtl="0" eaLnBrk="1" latinLnBrk="0" hangingPunct="1">
        <a:spcBef>
          <a:spcPts val="600"/>
        </a:spcBef>
        <a:buClr>
          <a:schemeClr val="bg1">
            <a:lumMod val="50000"/>
          </a:schemeClr>
        </a:buClr>
        <a:buFont typeface="Lucida Grande"/>
        <a:buChar char="›"/>
        <a:defRPr sz="2000" b="0" i="0" kern="1200">
          <a:solidFill>
            <a:schemeClr val="tx1"/>
          </a:solidFill>
          <a:latin typeface="Verdana"/>
          <a:ea typeface="+mn-ea"/>
          <a:cs typeface="Verdana"/>
        </a:defRPr>
      </a:lvl2pPr>
      <a:lvl3pPr marL="914400" indent="-210312" algn="l" defTabSz="457200" rtl="0" eaLnBrk="1" latinLnBrk="0" hangingPunct="1">
        <a:spcBef>
          <a:spcPct val="20000"/>
        </a:spcBef>
        <a:buClr>
          <a:schemeClr val="bg1">
            <a:lumMod val="50000"/>
          </a:schemeClr>
        </a:buClr>
        <a:buFont typeface="Arial"/>
        <a:buChar char="•"/>
        <a:defRPr sz="1800" b="0" i="0" kern="1200">
          <a:solidFill>
            <a:schemeClr val="tx1"/>
          </a:solidFill>
          <a:latin typeface="Verdana"/>
          <a:ea typeface="+mn-ea"/>
          <a:cs typeface="Verdana"/>
        </a:defRPr>
      </a:lvl3pPr>
      <a:lvl4pPr marL="1600200" indent="-228600" algn="l" defTabSz="457200" rtl="0" eaLnBrk="1" latinLnBrk="0" hangingPunct="1">
        <a:spcBef>
          <a:spcPct val="20000"/>
        </a:spcBef>
        <a:buClr>
          <a:schemeClr val="bg1">
            <a:lumMod val="50000"/>
          </a:schemeClr>
        </a:buClr>
        <a:buSzPct val="75000"/>
        <a:buFont typeface="Wingdings" charset="2"/>
        <a:buChar char="§"/>
        <a:defRPr sz="1800" b="0" i="0" kern="1200">
          <a:solidFill>
            <a:schemeClr val="tx1"/>
          </a:solidFill>
          <a:latin typeface="Verdana"/>
          <a:ea typeface="+mn-ea"/>
          <a:cs typeface="Verdana"/>
        </a:defRPr>
      </a:lvl4pPr>
      <a:lvl5pPr marL="2057400" indent="-228600" algn="l" defTabSz="457200" rtl="0" eaLnBrk="1" latinLnBrk="0" hangingPunct="1">
        <a:spcBef>
          <a:spcPct val="20000"/>
        </a:spcBef>
        <a:buClr>
          <a:schemeClr val="bg1">
            <a:lumMod val="50000"/>
          </a:schemeClr>
        </a:buClr>
        <a:buFont typeface="Lucida Grande"/>
        <a:buChar char="-"/>
        <a:defRPr sz="1800" b="0" i="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www.explorica.com/wayman-2027" TargetMode="Externa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aymanp.wixsite.com/educationandtravel/student-trave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hyperlink" Target="https://www.explorica.com/teachers/affordability/fundraising/personal-fundraising-pages.aspx"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s://www.explorica.com/resources/travel-protection-plan.aspx"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explorica.com/Wayman-2027"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mailto:waymantravel@gmail.com" TargetMode="External"/><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instagram.com/waymantravel/" TargetMode="External"/><Relationship Id="rId5" Type="http://schemas.openxmlformats.org/officeDocument/2006/relationships/hyperlink" Target="http://www.explorica.com/wayman-2027" TargetMode="External"/><Relationship Id="rId10" Type="http://schemas.openxmlformats.org/officeDocument/2006/relationships/image" Target="../media/image65.png"/><Relationship Id="rId4" Type="http://schemas.openxmlformats.org/officeDocument/2006/relationships/hyperlink" Target="https://waymanp.wixsite.com/educationandtravel/student-travel" TargetMode="External"/><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aymanp.wixsite.com/educationandtravel/about-mr-wayman" TargetMode="External"/><Relationship Id="rId13" Type="http://schemas.openxmlformats.org/officeDocument/2006/relationships/image" Target="../media/image22.png"/><Relationship Id="rId3" Type="http://schemas.openxmlformats.org/officeDocument/2006/relationships/image" Target="../media/image13.jpg"/><Relationship Id="rId7" Type="http://schemas.openxmlformats.org/officeDocument/2006/relationships/image" Target="../media/image17.jpe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0.png"/><Relationship Id="rId5" Type="http://schemas.openxmlformats.org/officeDocument/2006/relationships/image" Target="../media/image15.jpg"/><Relationship Id="rId10" Type="http://schemas.openxmlformats.org/officeDocument/2006/relationships/image" Target="../media/image19.jpeg"/><Relationship Id="rId4" Type="http://schemas.openxmlformats.org/officeDocument/2006/relationships/image" Target="../media/image14.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22.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6"/>
          <p:cNvSpPr>
            <a:spLocks noGrp="1"/>
          </p:cNvSpPr>
          <p:nvPr>
            <p:ph type="body" sz="quarter" idx="11"/>
          </p:nvPr>
        </p:nvSpPr>
        <p:spPr>
          <a:xfrm>
            <a:off x="2286000" y="4800600"/>
            <a:ext cx="4876800" cy="813391"/>
          </a:xfrm>
        </p:spPr>
        <p:txBody>
          <a:bodyPr/>
          <a:lstStyle/>
          <a:p>
            <a:pPr algn="ctr">
              <a:spcBef>
                <a:spcPts val="600"/>
              </a:spcBef>
            </a:pPr>
            <a:r>
              <a:rPr lang="en-US" sz="4200" b="1" i="1" dirty="0">
                <a:solidFill>
                  <a:srgbClr val="0070C0"/>
                </a:solidFill>
              </a:rPr>
              <a:t>Paris to Dalí …</a:t>
            </a:r>
          </a:p>
          <a:p>
            <a:pPr algn="ctr">
              <a:spcBef>
                <a:spcPts val="600"/>
              </a:spcBef>
            </a:pPr>
            <a:endParaRPr lang="en-US" sz="2300" b="1" dirty="0">
              <a:solidFill>
                <a:schemeClr val="accent6">
                  <a:lumMod val="75000"/>
                </a:schemeClr>
              </a:solidFill>
            </a:endParaRPr>
          </a:p>
        </p:txBody>
      </p:sp>
      <p:sp>
        <p:nvSpPr>
          <p:cNvPr id="7" name="Text Placeholder 6"/>
          <p:cNvSpPr>
            <a:spLocks noGrp="1"/>
          </p:cNvSpPr>
          <p:nvPr>
            <p:ph type="body" sz="quarter" idx="12"/>
          </p:nvPr>
        </p:nvSpPr>
        <p:spPr>
          <a:xfrm>
            <a:off x="3009900" y="6313714"/>
            <a:ext cx="3124200" cy="609600"/>
          </a:xfrm>
        </p:spPr>
        <p:txBody>
          <a:bodyPr>
            <a:normAutofit/>
          </a:bodyPr>
          <a:lstStyle/>
          <a:p>
            <a:r>
              <a:rPr lang="da-DK" dirty="0">
                <a:solidFill>
                  <a:schemeClr val="tx1"/>
                </a:solidFill>
                <a:latin typeface="Georgia" panose="02040502050405020303" pitchFamily="18" charset="0"/>
              </a:rPr>
              <a:t>June 9 - June 18, 2027</a:t>
            </a:r>
            <a:endParaRPr lang="en-US" dirty="0">
              <a:solidFill>
                <a:schemeClr val="tx1"/>
              </a:solidFill>
              <a:latin typeface="Georgia" panose="02040502050405020303" pitchFamily="18" charset="0"/>
            </a:endParaRPr>
          </a:p>
        </p:txBody>
      </p:sp>
      <p:pic>
        <p:nvPicPr>
          <p:cNvPr id="4" name="Picture 3">
            <a:extLst>
              <a:ext uri="{FF2B5EF4-FFF2-40B4-BE49-F238E27FC236}">
                <a16:creationId xmlns:a16="http://schemas.microsoft.com/office/drawing/2014/main" id="{AFADD5E9-B2EB-7B94-F776-8A12CB2FA8EC}"/>
              </a:ext>
            </a:extLst>
          </p:cNvPr>
          <p:cNvPicPr>
            <a:picLocks noChangeAspect="1"/>
          </p:cNvPicPr>
          <p:nvPr/>
        </p:nvPicPr>
        <p:blipFill>
          <a:blip r:embed="rId3"/>
          <a:stretch>
            <a:fillRect/>
          </a:stretch>
        </p:blipFill>
        <p:spPr>
          <a:xfrm>
            <a:off x="445724" y="5504244"/>
            <a:ext cx="1502979" cy="914400"/>
          </a:xfrm>
          <a:prstGeom prst="rect">
            <a:avLst/>
          </a:prstGeom>
        </p:spPr>
      </p:pic>
      <p:sp>
        <p:nvSpPr>
          <p:cNvPr id="3" name="TextBox 2">
            <a:extLst>
              <a:ext uri="{FF2B5EF4-FFF2-40B4-BE49-F238E27FC236}">
                <a16:creationId xmlns:a16="http://schemas.microsoft.com/office/drawing/2014/main" id="{F26FBE9A-E2B7-36E9-4B60-3629780D228F}"/>
              </a:ext>
            </a:extLst>
          </p:cNvPr>
          <p:cNvSpPr txBox="1"/>
          <p:nvPr/>
        </p:nvSpPr>
        <p:spPr>
          <a:xfrm>
            <a:off x="2590800" y="5613991"/>
            <a:ext cx="5257800" cy="430887"/>
          </a:xfrm>
          <a:prstGeom prst="rect">
            <a:avLst/>
          </a:prstGeom>
          <a:noFill/>
        </p:spPr>
        <p:txBody>
          <a:bodyPr wrap="square" rtlCol="0">
            <a:spAutoFit/>
          </a:bodyPr>
          <a:lstStyle/>
          <a:p>
            <a:r>
              <a:rPr lang="en-US" sz="2200" b="1" i="1" dirty="0">
                <a:solidFill>
                  <a:schemeClr val="accent6">
                    <a:lumMod val="75000"/>
                  </a:schemeClr>
                </a:solidFill>
              </a:rPr>
              <a:t> Paris, Barcelona, &amp; Beyond</a:t>
            </a:r>
            <a:endParaRPr lang="en-US" sz="2200" dirty="0"/>
          </a:p>
        </p:txBody>
      </p:sp>
      <p:pic>
        <p:nvPicPr>
          <p:cNvPr id="10" name="Picture 9">
            <a:extLst>
              <a:ext uri="{FF2B5EF4-FFF2-40B4-BE49-F238E27FC236}">
                <a16:creationId xmlns:a16="http://schemas.microsoft.com/office/drawing/2014/main" id="{66F482CB-64D4-35F3-3CC7-FFD6A8D638CE}"/>
              </a:ext>
            </a:extLst>
          </p:cNvPr>
          <p:cNvPicPr>
            <a:picLocks noChangeAspect="1"/>
          </p:cNvPicPr>
          <p:nvPr/>
        </p:nvPicPr>
        <p:blipFill>
          <a:blip r:embed="rId4"/>
          <a:stretch>
            <a:fillRect/>
          </a:stretch>
        </p:blipFill>
        <p:spPr>
          <a:xfrm>
            <a:off x="7149568" y="4932744"/>
            <a:ext cx="797218" cy="114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342" y="-81665"/>
            <a:ext cx="9934736" cy="803513"/>
          </a:xfrm>
        </p:spPr>
        <p:txBody>
          <a:bodyPr/>
          <a:lstStyle/>
          <a:p>
            <a:r>
              <a:rPr lang="en-US" sz="2300" b="1" dirty="0"/>
              <a:t>About your Explorica Tour Director, Luca Di Leonardo …</a:t>
            </a:r>
          </a:p>
        </p:txBody>
      </p:sp>
      <p:sp>
        <p:nvSpPr>
          <p:cNvPr id="4" name="Text Placeholder 2"/>
          <p:cNvSpPr txBox="1">
            <a:spLocks/>
          </p:cNvSpPr>
          <p:nvPr/>
        </p:nvSpPr>
        <p:spPr>
          <a:xfrm>
            <a:off x="454131" y="1600200"/>
            <a:ext cx="8153400" cy="1935480"/>
          </a:xfrm>
          <a:prstGeom prst="rect">
            <a:avLst/>
          </a:prstGeom>
        </p:spPr>
        <p:txBody>
          <a:bodyPr lIns="91440" numCol="2" spcCol="91440"/>
          <a:lstStyle>
            <a:lvl1pPr marL="0" indent="-164592" algn="l" defTabSz="457200" rtl="0" eaLnBrk="1" latinLnBrk="0" hangingPunct="1">
              <a:spcBef>
                <a:spcPts val="1200"/>
              </a:spcBef>
              <a:buClrTx/>
              <a:buSzPct val="115000"/>
              <a:buFont typeface="Verdana Bold"/>
              <a:buNone/>
              <a:defRPr sz="2500" b="1" i="0" kern="1200">
                <a:solidFill>
                  <a:srgbClr val="26A5DF"/>
                </a:solidFill>
                <a:latin typeface="Arial" pitchFamily="34" charset="0"/>
                <a:ea typeface="+mn-ea"/>
                <a:cs typeface="Arial" pitchFamily="34" charset="0"/>
              </a:defRPr>
            </a:lvl1pPr>
            <a:lvl2pPr marL="182880" indent="-182880" algn="l" defTabSz="457200" rtl="0" eaLnBrk="1" latinLnBrk="0" hangingPunct="1">
              <a:spcBef>
                <a:spcPts val="300"/>
              </a:spcBef>
              <a:buClr>
                <a:schemeClr val="bg1">
                  <a:lumMod val="50000"/>
                </a:schemeClr>
              </a:buClr>
              <a:buFont typeface="Lucida Grande"/>
              <a:buChar char="›"/>
              <a:defRPr sz="1800" b="0" i="0" kern="1200" baseline="0">
                <a:solidFill>
                  <a:schemeClr val="tx1"/>
                </a:solidFill>
                <a:latin typeface="Arial" pitchFamily="34" charset="0"/>
                <a:ea typeface="+mn-ea"/>
                <a:cs typeface="Arial" pitchFamily="34" charset="0"/>
              </a:defRPr>
            </a:lvl2pPr>
            <a:lvl3pPr marL="548640" indent="-182880" algn="l" defTabSz="457200" rtl="0" eaLnBrk="1" latinLnBrk="0" hangingPunct="1">
              <a:spcBef>
                <a:spcPts val="600"/>
              </a:spcBef>
              <a:buClr>
                <a:schemeClr val="bg1">
                  <a:lumMod val="50000"/>
                </a:schemeClr>
              </a:buClr>
              <a:buFont typeface="Arial"/>
              <a:buChar char="•"/>
              <a:defRPr sz="1600" b="0" i="0" kern="1200">
                <a:solidFill>
                  <a:schemeClr val="tx1"/>
                </a:solidFill>
                <a:latin typeface="Arial" pitchFamily="34" charset="0"/>
                <a:ea typeface="+mn-ea"/>
                <a:cs typeface="Arial" pitchFamily="34" charset="0"/>
              </a:defRPr>
            </a:lvl3pPr>
            <a:lvl4pPr marL="731520" indent="-182880" algn="l" defTabSz="457200" rtl="0" eaLnBrk="1" latinLnBrk="0" hangingPunct="1">
              <a:spcBef>
                <a:spcPts val="600"/>
              </a:spcBef>
              <a:buClr>
                <a:schemeClr val="bg1">
                  <a:lumMod val="50000"/>
                </a:schemeClr>
              </a:buClr>
              <a:buSzPct val="75000"/>
              <a:buFont typeface="Wingdings" charset="2"/>
              <a:buChar char="§"/>
              <a:defRPr sz="1600" b="0" i="0" kern="1200">
                <a:solidFill>
                  <a:schemeClr val="tx1"/>
                </a:solidFill>
                <a:latin typeface="Arial" pitchFamily="34" charset="0"/>
                <a:ea typeface="+mn-ea"/>
                <a:cs typeface="Arial" pitchFamily="34" charset="0"/>
              </a:defRPr>
            </a:lvl4pPr>
            <a:lvl5pPr marL="914400" indent="-274320" algn="l" defTabSz="457200" rtl="0" eaLnBrk="1" latinLnBrk="0" hangingPunct="1">
              <a:spcBef>
                <a:spcPct val="20000"/>
              </a:spcBef>
              <a:buClr>
                <a:schemeClr val="bg1">
                  <a:lumMod val="50000"/>
                </a:schemeClr>
              </a:buClr>
              <a:buFont typeface="Lucida Grande"/>
              <a:buChar char="-"/>
              <a:defRPr sz="1600" b="0" i="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fontAlgn="base">
              <a:spcAft>
                <a:spcPts val="0"/>
              </a:spcAft>
              <a:buNone/>
            </a:pPr>
            <a:br>
              <a:rPr lang="en-US" dirty="0"/>
            </a:br>
            <a:endParaRPr lang="en-US" dirty="0"/>
          </a:p>
          <a:p>
            <a:pPr lvl="1" fontAlgn="base">
              <a:spcAft>
                <a:spcPts val="0"/>
              </a:spcAft>
            </a:pPr>
            <a:endParaRPr lang="en-US" dirty="0"/>
          </a:p>
          <a:p>
            <a:pPr lvl="1" fontAlgn="base">
              <a:spcAft>
                <a:spcPts val="0"/>
              </a:spcAft>
            </a:pPr>
            <a:endParaRPr lang="en-US" dirty="0"/>
          </a:p>
          <a:p>
            <a:pPr fontAlgn="auto">
              <a:spcAft>
                <a:spcPts val="0"/>
              </a:spcAft>
            </a:pPr>
            <a:endParaRPr lang="en-US" dirty="0"/>
          </a:p>
          <a:p>
            <a:pPr fontAlgn="auto">
              <a:spcAft>
                <a:spcPts val="0"/>
              </a:spcAft>
            </a:pPr>
            <a:endParaRPr lang="en-US" dirty="0"/>
          </a:p>
        </p:txBody>
      </p:sp>
      <p:pic>
        <p:nvPicPr>
          <p:cNvPr id="6" name="Picture 5">
            <a:extLst>
              <a:ext uri="{FF2B5EF4-FFF2-40B4-BE49-F238E27FC236}">
                <a16:creationId xmlns:a16="http://schemas.microsoft.com/office/drawing/2014/main" id="{46E31007-B297-4A34-AA80-78DBEC8FD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34368"/>
            <a:ext cx="3657600" cy="2743200"/>
          </a:xfrm>
          <a:prstGeom prst="rect">
            <a:avLst/>
          </a:prstGeom>
        </p:spPr>
      </p:pic>
      <p:pic>
        <p:nvPicPr>
          <p:cNvPr id="8" name="Picture 7">
            <a:extLst>
              <a:ext uri="{FF2B5EF4-FFF2-40B4-BE49-F238E27FC236}">
                <a16:creationId xmlns:a16="http://schemas.microsoft.com/office/drawing/2014/main" id="{47A088A3-0EAD-4480-9A2E-976640D569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134368"/>
            <a:ext cx="2743200" cy="2743200"/>
          </a:xfrm>
          <a:prstGeom prst="rect">
            <a:avLst/>
          </a:prstGeom>
        </p:spPr>
      </p:pic>
      <p:pic>
        <p:nvPicPr>
          <p:cNvPr id="10" name="Picture 9">
            <a:extLst>
              <a:ext uri="{FF2B5EF4-FFF2-40B4-BE49-F238E27FC236}">
                <a16:creationId xmlns:a16="http://schemas.microsoft.com/office/drawing/2014/main" id="{D026F7B7-7AF6-4A06-A914-B4537E907C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123" y="4267068"/>
            <a:ext cx="3048000" cy="2286000"/>
          </a:xfrm>
          <a:prstGeom prst="rect">
            <a:avLst/>
          </a:prstGeom>
        </p:spPr>
      </p:pic>
      <p:pic>
        <p:nvPicPr>
          <p:cNvPr id="12" name="Picture 11">
            <a:extLst>
              <a:ext uri="{FF2B5EF4-FFF2-40B4-BE49-F238E27FC236}">
                <a16:creationId xmlns:a16="http://schemas.microsoft.com/office/drawing/2014/main" id="{7D8E3FBA-F842-487B-B313-03080CD436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327" y="1134368"/>
            <a:ext cx="2057400" cy="2743200"/>
          </a:xfrm>
          <a:prstGeom prst="rect">
            <a:avLst/>
          </a:prstGeom>
        </p:spPr>
      </p:pic>
      <p:pic>
        <p:nvPicPr>
          <p:cNvPr id="14" name="Picture 13">
            <a:extLst>
              <a:ext uri="{FF2B5EF4-FFF2-40B4-BE49-F238E27FC236}">
                <a16:creationId xmlns:a16="http://schemas.microsoft.com/office/drawing/2014/main" id="{4226C3F7-BD5E-4D79-B970-123BDF0436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0799" y="4267068"/>
            <a:ext cx="2438400" cy="1828800"/>
          </a:xfrm>
          <a:prstGeom prst="rect">
            <a:avLst/>
          </a:prstGeom>
        </p:spPr>
      </p:pic>
      <p:pic>
        <p:nvPicPr>
          <p:cNvPr id="15" name="Picture 14">
            <a:extLst>
              <a:ext uri="{FF2B5EF4-FFF2-40B4-BE49-F238E27FC236}">
                <a16:creationId xmlns:a16="http://schemas.microsoft.com/office/drawing/2014/main" id="{D644AC75-F804-4C76-846F-9E2CFC1BE22A}"/>
              </a:ext>
            </a:extLst>
          </p:cNvPr>
          <p:cNvPicPr>
            <a:picLocks noChangeAspect="1"/>
          </p:cNvPicPr>
          <p:nvPr/>
        </p:nvPicPr>
        <p:blipFill>
          <a:blip r:embed="rId8"/>
          <a:stretch>
            <a:fillRect/>
          </a:stretch>
        </p:blipFill>
        <p:spPr>
          <a:xfrm>
            <a:off x="3440930" y="4267068"/>
            <a:ext cx="2731062" cy="2286000"/>
          </a:xfrm>
          <a:prstGeom prst="rect">
            <a:avLst/>
          </a:prstGeom>
        </p:spPr>
      </p:pic>
    </p:spTree>
    <p:extLst>
      <p:ext uri="{BB962C8B-B14F-4D97-AF65-F5344CB8AC3E}">
        <p14:creationId xmlns:p14="http://schemas.microsoft.com/office/powerpoint/2010/main" val="4046113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76200"/>
            <a:ext cx="9096536" cy="803513"/>
          </a:xfrm>
        </p:spPr>
        <p:txBody>
          <a:bodyPr/>
          <a:lstStyle/>
          <a:p>
            <a:r>
              <a:rPr lang="en-US" b="1" dirty="0"/>
              <a:t>Eligible students / traveler expectations…</a:t>
            </a:r>
          </a:p>
        </p:txBody>
      </p:sp>
      <p:sp>
        <p:nvSpPr>
          <p:cNvPr id="2" name="Rectangle 1"/>
          <p:cNvSpPr/>
          <p:nvPr/>
        </p:nvSpPr>
        <p:spPr>
          <a:xfrm>
            <a:off x="152400" y="838200"/>
            <a:ext cx="8839200" cy="6093976"/>
          </a:xfrm>
          <a:prstGeom prst="rect">
            <a:avLst/>
          </a:prstGeom>
        </p:spPr>
        <p:txBody>
          <a:bodyPr wrap="square">
            <a:spAutoFit/>
          </a:bodyPr>
          <a:lstStyle/>
          <a:p>
            <a:r>
              <a:rPr lang="en-US" sz="2500" b="1" u="sng" dirty="0">
                <a:solidFill>
                  <a:srgbClr val="0070C0"/>
                </a:solidFill>
              </a:rPr>
              <a:t>In order to enroll on this tour, students </a:t>
            </a:r>
            <a:r>
              <a:rPr lang="en-US" sz="2500" b="1" u="sng" dirty="0">
                <a:solidFill>
                  <a:srgbClr val="FF0000"/>
                </a:solidFill>
              </a:rPr>
              <a:t>MUST BE…</a:t>
            </a:r>
          </a:p>
          <a:p>
            <a:endParaRPr lang="en-US" sz="1500" b="1" dirty="0"/>
          </a:p>
          <a:p>
            <a:pPr marL="285750" indent="-285750">
              <a:buFont typeface="Arial" panose="020B0604020202020204" pitchFamily="34" charset="0"/>
              <a:buChar char="•"/>
            </a:pPr>
            <a:r>
              <a:rPr lang="en-US" sz="1450" b="1" dirty="0"/>
              <a:t> SHS students </a:t>
            </a:r>
            <a:r>
              <a:rPr lang="en-US" sz="1450" b="1" u="sng" dirty="0">
                <a:solidFill>
                  <a:srgbClr val="0070C0"/>
                </a:solidFill>
              </a:rPr>
              <a:t>grades 9-12 (&amp;  graduated / early college level, on a case-by-case basis)  </a:t>
            </a:r>
            <a:r>
              <a:rPr lang="en-US" sz="1450" b="1" dirty="0"/>
              <a:t>in good academic standing, well-behaved, and have a clean discipline record—</a:t>
            </a:r>
            <a:r>
              <a:rPr lang="en-US" sz="1450" b="1" i="1" dirty="0">
                <a:solidFill>
                  <a:srgbClr val="C00000"/>
                </a:solidFill>
              </a:rPr>
              <a:t>and who are taking (or have taken) French or Spanish is a major plus! </a:t>
            </a:r>
            <a:r>
              <a:rPr lang="en-US" sz="1450" b="1" i="1" dirty="0">
                <a:solidFill>
                  <a:srgbClr val="C00000"/>
                </a:solidFill>
                <a:sym typeface="Wingdings" panose="05000000000000000000" pitchFamily="2" charset="2"/>
              </a:rPr>
              <a:t>  </a:t>
            </a:r>
            <a:r>
              <a:rPr lang="en-US" sz="1450" b="1" u="sng" dirty="0">
                <a:solidFill>
                  <a:srgbClr val="0070C0"/>
                </a:solidFill>
                <a:highlight>
                  <a:srgbClr val="FFFF00"/>
                </a:highlight>
                <a:sym typeface="Wingdings" panose="05000000000000000000" pitchFamily="2" charset="2"/>
              </a:rPr>
              <a:t>ALL</a:t>
            </a:r>
            <a:r>
              <a:rPr lang="en-US" sz="1450" b="1" dirty="0">
                <a:solidFill>
                  <a:srgbClr val="0070C0"/>
                </a:solidFill>
                <a:highlight>
                  <a:srgbClr val="FFFF00"/>
                </a:highlight>
                <a:sym typeface="Wingdings" panose="05000000000000000000" pitchFamily="2" charset="2"/>
              </a:rPr>
              <a:t> travelers will be screened thoroughly!</a:t>
            </a:r>
          </a:p>
          <a:p>
            <a:endParaRPr lang="en-US" sz="1450" b="1" i="1" dirty="0">
              <a:solidFill>
                <a:srgbClr val="C00000"/>
              </a:solidFill>
              <a:sym typeface="Wingdings" panose="05000000000000000000" pitchFamily="2" charset="2"/>
            </a:endParaRPr>
          </a:p>
          <a:p>
            <a:pPr marL="285750" indent="-285750">
              <a:buFont typeface="Arial" panose="020B0604020202020204" pitchFamily="34" charset="0"/>
              <a:buChar char="•"/>
            </a:pPr>
            <a:r>
              <a:rPr lang="en-US" sz="1450" b="1" u="sng" dirty="0">
                <a:sym typeface="Wingdings" panose="05000000000000000000" pitchFamily="2" charset="2"/>
              </a:rPr>
              <a:t>(Note about friends / brothers , sisters, parents /students at other schools,--interested in joining tour - </a:t>
            </a:r>
            <a:r>
              <a:rPr lang="en-US" sz="1450" b="1" i="1" dirty="0">
                <a:solidFill>
                  <a:srgbClr val="C00000"/>
                </a:solidFill>
                <a:sym typeface="Wingdings" panose="05000000000000000000" pitchFamily="2" charset="2"/>
              </a:rPr>
              <a:t>PLEASE SEE M. WAYMAN </a:t>
            </a:r>
            <a:r>
              <a:rPr lang="en-US" sz="1450" b="1" i="1" dirty="0">
                <a:solidFill>
                  <a:srgbClr val="FF0000"/>
                </a:solidFill>
                <a:sym typeface="Wingdings" panose="05000000000000000000" pitchFamily="2" charset="2"/>
              </a:rPr>
              <a:t>– </a:t>
            </a:r>
            <a:r>
              <a:rPr lang="en-US" sz="1450" b="1" i="1" dirty="0">
                <a:solidFill>
                  <a:srgbClr val="0070C0"/>
                </a:solidFill>
                <a:sym typeface="Wingdings" panose="05000000000000000000" pitchFamily="2" charset="2"/>
              </a:rPr>
              <a:t>and it will be discussed on a case-by-case basis. </a:t>
            </a:r>
            <a:r>
              <a:rPr lang="en-US" sz="1450" b="1" dirty="0">
                <a:solidFill>
                  <a:srgbClr val="0070C0"/>
                </a:solidFill>
                <a:sym typeface="Wingdings" panose="05000000000000000000" pitchFamily="2" charset="2"/>
              </a:rPr>
              <a:t> </a:t>
            </a:r>
            <a:r>
              <a:rPr lang="en-US" sz="1450" b="1" i="1" dirty="0">
                <a:solidFill>
                  <a:srgbClr val="C00000"/>
                </a:solidFill>
                <a:sym typeface="Wingdings" panose="05000000000000000000" pitchFamily="2" charset="2"/>
              </a:rPr>
              <a:t>)</a:t>
            </a:r>
          </a:p>
          <a:p>
            <a:endParaRPr lang="en-US" sz="1450" b="1" dirty="0">
              <a:solidFill>
                <a:srgbClr val="C00000"/>
              </a:solidFill>
              <a:sym typeface="Wingdings" panose="05000000000000000000" pitchFamily="2" charset="2"/>
            </a:endParaRPr>
          </a:p>
          <a:p>
            <a:pPr marL="285750" indent="-285750">
              <a:buFont typeface="Arial" panose="020B0604020202020204" pitchFamily="34" charset="0"/>
              <a:buChar char="•"/>
            </a:pPr>
            <a:r>
              <a:rPr lang="en-US" sz="1450" b="1" dirty="0">
                <a:highlight>
                  <a:srgbClr val="FFFF00"/>
                </a:highlight>
              </a:rPr>
              <a:t>Willing to abide by the trip </a:t>
            </a:r>
            <a:r>
              <a:rPr lang="en-US" sz="1450" b="1" u="sng" dirty="0">
                <a:solidFill>
                  <a:srgbClr val="C00000"/>
                </a:solidFill>
                <a:highlight>
                  <a:srgbClr val="FFFF00"/>
                </a:highlight>
              </a:rPr>
              <a:t>code of conduct / contract </a:t>
            </a:r>
            <a:r>
              <a:rPr lang="en-US" sz="1450" b="1" dirty="0">
                <a:highlight>
                  <a:srgbClr val="FFFF00"/>
                </a:highlight>
              </a:rPr>
              <a:t>(including  EXCELLENT BEHAVIOR AT ALL TIMES—and </a:t>
            </a:r>
            <a:r>
              <a:rPr lang="en-US" sz="1450" b="1" u="sng" dirty="0">
                <a:highlight>
                  <a:srgbClr val="FFFF00"/>
                </a:highlight>
              </a:rPr>
              <a:t>NO</a:t>
            </a:r>
            <a:r>
              <a:rPr lang="en-US" sz="1450" b="1" dirty="0">
                <a:highlight>
                  <a:srgbClr val="FFFF00"/>
                </a:highlight>
              </a:rPr>
              <a:t> drinking alcohol). </a:t>
            </a:r>
            <a:r>
              <a:rPr lang="en-US" sz="1450" b="1" dirty="0">
                <a:highlight>
                  <a:srgbClr val="FFFF00"/>
                </a:highlight>
                <a:sym typeface="Wingdings" panose="05000000000000000000" pitchFamily="2" charset="2"/>
              </a:rPr>
              <a:t></a:t>
            </a:r>
          </a:p>
          <a:p>
            <a:endParaRPr lang="en-US" sz="1450" b="1" dirty="0">
              <a:sym typeface="Wingdings" panose="05000000000000000000" pitchFamily="2" charset="2"/>
            </a:endParaRPr>
          </a:p>
          <a:p>
            <a:pPr marL="285750" indent="-285750">
              <a:buFont typeface="Arial" panose="020B0604020202020204" pitchFamily="34" charset="0"/>
              <a:buChar char="•"/>
            </a:pPr>
            <a:r>
              <a:rPr lang="en-US" sz="1450" b="1" u="sng" dirty="0">
                <a:solidFill>
                  <a:srgbClr val="0070C0"/>
                </a:solidFill>
                <a:sym typeface="Wingdings" panose="05000000000000000000" pitchFamily="2" charset="2"/>
              </a:rPr>
              <a:t>Flexible</a:t>
            </a:r>
            <a:r>
              <a:rPr lang="en-US" sz="1450" b="1" dirty="0">
                <a:solidFill>
                  <a:srgbClr val="0070C0"/>
                </a:solidFill>
                <a:sym typeface="Wingdings" panose="05000000000000000000" pitchFamily="2" charset="2"/>
              </a:rPr>
              <a:t>, adventurous, and ready to challenge themselves to “step outside of their comfort zone.” </a:t>
            </a:r>
          </a:p>
          <a:p>
            <a:endParaRPr lang="en-US" sz="1450" b="1" dirty="0">
              <a:solidFill>
                <a:srgbClr val="0070C0"/>
              </a:solidFill>
              <a:sym typeface="Wingdings" panose="05000000000000000000" pitchFamily="2" charset="2"/>
            </a:endParaRPr>
          </a:p>
          <a:p>
            <a:pPr marL="285750" indent="-285750">
              <a:buFont typeface="Arial" panose="020B0604020202020204" pitchFamily="34" charset="0"/>
              <a:buChar char="•"/>
            </a:pPr>
            <a:r>
              <a:rPr lang="en-US" sz="1450" b="1" dirty="0">
                <a:sym typeface="Wingdings" panose="05000000000000000000" pitchFamily="2" charset="2"/>
              </a:rPr>
              <a:t>Willing to experience new things and recognize that they are </a:t>
            </a:r>
            <a:r>
              <a:rPr lang="en-US" sz="1450" b="1" u="sng" dirty="0">
                <a:solidFill>
                  <a:srgbClr val="0070C0"/>
                </a:solidFill>
                <a:sym typeface="Wingdings" panose="05000000000000000000" pitchFamily="2" charset="2"/>
              </a:rPr>
              <a:t>part of a group</a:t>
            </a:r>
            <a:r>
              <a:rPr lang="en-US" sz="1450" b="1" dirty="0">
                <a:solidFill>
                  <a:srgbClr val="0070C0"/>
                </a:solidFill>
                <a:sym typeface="Wingdings" panose="05000000000000000000" pitchFamily="2" charset="2"/>
              </a:rPr>
              <a:t>, </a:t>
            </a:r>
            <a:r>
              <a:rPr lang="en-US" sz="1450" b="1" dirty="0">
                <a:sym typeface="Wingdings" panose="05000000000000000000" pitchFamily="2" charset="2"/>
              </a:rPr>
              <a:t>and to act and travel accordingly. </a:t>
            </a:r>
          </a:p>
          <a:p>
            <a:endParaRPr lang="en-US" sz="1450" b="1" dirty="0">
              <a:solidFill>
                <a:srgbClr val="0070C0"/>
              </a:solidFill>
              <a:sym typeface="Wingdings" panose="05000000000000000000" pitchFamily="2" charset="2"/>
            </a:endParaRPr>
          </a:p>
          <a:p>
            <a:pPr marL="285750" indent="-285750">
              <a:buFont typeface="Arial" panose="020B0604020202020204" pitchFamily="34" charset="0"/>
              <a:buChar char="•"/>
            </a:pPr>
            <a:r>
              <a:rPr lang="en-US" sz="1450" b="1" i="1" u="sng" dirty="0">
                <a:solidFill>
                  <a:srgbClr val="C00000"/>
                </a:solidFill>
                <a:sym typeface="Wingdings" panose="05000000000000000000" pitchFamily="2" charset="2"/>
              </a:rPr>
              <a:t>As prepared as possible for this trip </a:t>
            </a:r>
            <a:r>
              <a:rPr lang="en-US" sz="1450" b="1" dirty="0">
                <a:sym typeface="Wingdings" panose="05000000000000000000" pitchFamily="2" charset="2"/>
              </a:rPr>
              <a:t>(don’t worry, we will have a several meetings beforehand, and MW will share a TON of resources with you  and post all important info on  the</a:t>
            </a:r>
            <a:r>
              <a:rPr lang="en-US" sz="1450" b="1" u="sng" dirty="0">
                <a:sym typeface="Wingdings" panose="05000000000000000000" pitchFamily="2" charset="2"/>
              </a:rPr>
              <a:t> </a:t>
            </a:r>
            <a:r>
              <a:rPr lang="en-US" sz="1450" b="1" u="sng" dirty="0">
                <a:solidFill>
                  <a:srgbClr val="0070C0"/>
                </a:solidFill>
                <a:sym typeface="Wingdings" panose="05000000000000000000" pitchFamily="2" charset="2"/>
              </a:rPr>
              <a:t>tour Website</a:t>
            </a:r>
            <a:r>
              <a:rPr lang="en-US" sz="1450" b="1" u="sng" dirty="0">
                <a:sym typeface="Wingdings" panose="05000000000000000000" pitchFamily="2" charset="2"/>
              </a:rPr>
              <a:t>—</a:t>
            </a:r>
            <a:r>
              <a:rPr lang="en-US" sz="1450" b="1" dirty="0">
                <a:sym typeface="Wingdings" panose="05000000000000000000" pitchFamily="2" charset="2"/>
              </a:rPr>
              <a:t>to make sure you are super-prepared for this voyage.). </a:t>
            </a:r>
          </a:p>
          <a:p>
            <a:endParaRPr lang="en-US" sz="1500" b="1" dirty="0">
              <a:sym typeface="Wingdings" panose="05000000000000000000" pitchFamily="2" charset="2"/>
            </a:endParaRPr>
          </a:p>
          <a:p>
            <a:pPr marL="285750" indent="-285750">
              <a:buFont typeface="Arial" panose="020B0604020202020204" pitchFamily="34" charset="0"/>
              <a:buChar char="•"/>
            </a:pPr>
            <a:endParaRPr lang="en-US" sz="1500" b="1" dirty="0">
              <a:sym typeface="Wingdings" panose="05000000000000000000" pitchFamily="2" charset="2"/>
            </a:endParaRPr>
          </a:p>
          <a:p>
            <a:endParaRPr lang="en-US" sz="1500" b="1" dirty="0">
              <a:solidFill>
                <a:srgbClr val="C00000"/>
              </a:solidFill>
              <a:sym typeface="Wingdings" panose="05000000000000000000" pitchFamily="2" charset="2"/>
            </a:endParaRPr>
          </a:p>
          <a:p>
            <a:endParaRPr lang="en-US" sz="1500" b="1" dirty="0">
              <a:solidFill>
                <a:srgbClr val="C00000"/>
              </a:solidFill>
            </a:endParaRPr>
          </a:p>
        </p:txBody>
      </p:sp>
      <p:sp>
        <p:nvSpPr>
          <p:cNvPr id="4" name="TextBox 3">
            <a:extLst>
              <a:ext uri="{FF2B5EF4-FFF2-40B4-BE49-F238E27FC236}">
                <a16:creationId xmlns:a16="http://schemas.microsoft.com/office/drawing/2014/main" id="{5A8DD725-BF81-5D67-11C1-0951612104BC}"/>
              </a:ext>
            </a:extLst>
          </p:cNvPr>
          <p:cNvSpPr txBox="1"/>
          <p:nvPr/>
        </p:nvSpPr>
        <p:spPr>
          <a:xfrm>
            <a:off x="228600" y="5791200"/>
            <a:ext cx="8839200" cy="861774"/>
          </a:xfrm>
          <a:prstGeom prst="rect">
            <a:avLst/>
          </a:prstGeom>
          <a:noFill/>
        </p:spPr>
        <p:txBody>
          <a:bodyPr wrap="square" rtlCol="0">
            <a:spAutoFit/>
          </a:bodyPr>
          <a:lstStyle/>
          <a:p>
            <a:r>
              <a:rPr lang="en-US" sz="1000" b="1" u="sng" dirty="0">
                <a:solidFill>
                  <a:srgbClr val="FF0000"/>
                </a:solidFill>
                <a:sym typeface="Wingdings" panose="05000000000000000000" pitchFamily="2" charset="2"/>
              </a:rPr>
              <a:t>Note: </a:t>
            </a:r>
            <a:r>
              <a:rPr lang="en-US" sz="1000" b="1" dirty="0">
                <a:solidFill>
                  <a:srgbClr val="FF0000"/>
                </a:solidFill>
                <a:sym typeface="Wingdings" panose="05000000000000000000" pitchFamily="2" charset="2"/>
              </a:rPr>
              <a:t>Students will have to sign a “good behavior” contract once enrolled. As tour leader,. Mr. Wayman reserves the right to cancel anyone before departure due to certain incidents (disobedience, violence, drug &amp; alcohol-related offenses, etc.). Also, students who commit such acts during the tour are subject to being sent home immediately, at their, or their parents expense. In the former case, money would be refunded in accordance with our Travel Protection Plan, if purchased. Also, the tour leader reserves the right to deny anyone </a:t>
            </a:r>
          </a:p>
          <a:p>
            <a:r>
              <a:rPr lang="en-US" sz="1000" b="1" dirty="0">
                <a:solidFill>
                  <a:srgbClr val="FF0000"/>
                </a:solidFill>
                <a:sym typeface="Wingdings" panose="05000000000000000000" pitchFamily="2" charset="2"/>
              </a:rPr>
              <a:t>permission to enroll on this tour, for reasons of concern. </a:t>
            </a:r>
          </a:p>
        </p:txBody>
      </p:sp>
    </p:spTree>
    <p:extLst>
      <p:ext uri="{BB962C8B-B14F-4D97-AF65-F5344CB8AC3E}">
        <p14:creationId xmlns:p14="http://schemas.microsoft.com/office/powerpoint/2010/main" val="545779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About this tour…</a:t>
            </a:r>
          </a:p>
        </p:txBody>
      </p:sp>
      <p:sp>
        <p:nvSpPr>
          <p:cNvPr id="2" name="Rectangle 1"/>
          <p:cNvSpPr/>
          <p:nvPr/>
        </p:nvSpPr>
        <p:spPr>
          <a:xfrm>
            <a:off x="3276600" y="609600"/>
            <a:ext cx="5715000" cy="6055504"/>
          </a:xfrm>
          <a:prstGeom prst="rect">
            <a:avLst/>
          </a:prstGeom>
        </p:spPr>
        <p:txBody>
          <a:bodyPr wrap="square">
            <a:spAutoFit/>
          </a:bodyPr>
          <a:lstStyle/>
          <a:p>
            <a:pPr lvl="1" algn="ctr">
              <a:defRPr/>
            </a:pPr>
            <a:endParaRPr lang="en-US" sz="1250" b="1" dirty="0">
              <a:latin typeface="Georgia" panose="02040502050405020303" pitchFamily="18" charset="0"/>
              <a:cs typeface="Arial" charset="0"/>
            </a:endParaRPr>
          </a:p>
          <a:p>
            <a:pPr lvl="1">
              <a:buFont typeface="Arial" pitchFamily="34" charset="0"/>
              <a:buChar char="•"/>
              <a:defRPr/>
            </a:pPr>
            <a:endParaRPr lang="en-US" sz="1250" b="1" dirty="0">
              <a:latin typeface="Georgia" panose="02040502050405020303" pitchFamily="18" charset="0"/>
              <a:cs typeface="Verdana" pitchFamily="34" charset="0"/>
            </a:endParaRPr>
          </a:p>
          <a:p>
            <a:pPr lvl="0"/>
            <a:r>
              <a:rPr lang="en-US" sz="1250" b="1" u="sng" dirty="0">
                <a:latin typeface="Georgia" panose="02040502050405020303" pitchFamily="18" charset="0"/>
              </a:rPr>
              <a:t>This is a </a:t>
            </a:r>
            <a:r>
              <a:rPr lang="en-US" sz="1250" b="1" u="sng" dirty="0">
                <a:solidFill>
                  <a:srgbClr val="0070C0"/>
                </a:solidFill>
                <a:latin typeface="Georgia" panose="02040502050405020303" pitchFamily="18" charset="0"/>
              </a:rPr>
              <a:t>private tour </a:t>
            </a:r>
            <a:r>
              <a:rPr lang="en-US" sz="1250" b="1" u="sng" dirty="0">
                <a:latin typeface="Georgia" panose="02040502050405020303" pitchFamily="18" charset="0"/>
              </a:rPr>
              <a:t>(not mixed with random groups). The travel dates are: </a:t>
            </a:r>
            <a:r>
              <a:rPr lang="en-US" sz="1250" b="1" u="sng" dirty="0">
                <a:solidFill>
                  <a:srgbClr val="C00000"/>
                </a:solidFill>
                <a:highlight>
                  <a:srgbClr val="FFFF00"/>
                </a:highlight>
                <a:latin typeface="Georgia" panose="02040502050405020303" pitchFamily="18" charset="0"/>
              </a:rPr>
              <a:t>June  9 – 18, 2027</a:t>
            </a:r>
          </a:p>
          <a:p>
            <a:pPr lvl="0"/>
            <a:endParaRPr lang="en-US" sz="1250" b="1" u="sng" dirty="0">
              <a:latin typeface="Georgia" panose="02040502050405020303" pitchFamily="18" charset="0"/>
            </a:endParaRPr>
          </a:p>
          <a:p>
            <a:pPr lvl="0"/>
            <a:r>
              <a:rPr lang="en-US" sz="1250" b="1" u="sng" dirty="0">
                <a:solidFill>
                  <a:srgbClr val="C00000"/>
                </a:solidFill>
                <a:latin typeface="Georgia" panose="02040502050405020303" pitchFamily="18" charset="0"/>
              </a:rPr>
              <a:t>This tour will be a great experience for all participants.</a:t>
            </a:r>
            <a:endParaRPr lang="en-US" sz="1250" b="1" dirty="0">
              <a:solidFill>
                <a:srgbClr val="C00000"/>
              </a:solidFill>
              <a:latin typeface="Georgia" panose="02040502050405020303" pitchFamily="18" charset="0"/>
            </a:endParaRPr>
          </a:p>
          <a:p>
            <a:pPr lvl="0"/>
            <a:endParaRPr lang="en-US" sz="1250" b="1" dirty="0">
              <a:latin typeface="Georgia" panose="02040502050405020303" pitchFamily="18" charset="0"/>
            </a:endParaRPr>
          </a:p>
          <a:p>
            <a:pPr lvl="0"/>
            <a:r>
              <a:rPr lang="en-US" sz="1250" b="1" dirty="0">
                <a:latin typeface="Georgia" panose="02040502050405020303" pitchFamily="18" charset="0"/>
              </a:rPr>
              <a:t>This  </a:t>
            </a:r>
            <a:r>
              <a:rPr lang="en-US" sz="1250" b="1" u="sng" dirty="0">
                <a:solidFill>
                  <a:srgbClr val="0070C0"/>
                </a:solidFill>
                <a:latin typeface="Georgia" panose="02040502050405020303" pitchFamily="18" charset="0"/>
              </a:rPr>
              <a:t>private / custom </a:t>
            </a:r>
            <a:r>
              <a:rPr lang="en-US" sz="1250" b="1" dirty="0">
                <a:latin typeface="Georgia" panose="02040502050405020303" pitchFamily="18" charset="0"/>
              </a:rPr>
              <a:t>tour is a </a:t>
            </a:r>
            <a:r>
              <a:rPr lang="en-US" sz="1250" b="1" u="sng" dirty="0">
                <a:latin typeface="Georgia" panose="02040502050405020303" pitchFamily="18" charset="0"/>
              </a:rPr>
              <a:t>balance</a:t>
            </a:r>
            <a:r>
              <a:rPr lang="en-US" sz="1250" b="1" dirty="0">
                <a:latin typeface="Georgia" panose="02040502050405020303" pitchFamily="18" charset="0"/>
              </a:rPr>
              <a:t> of: </a:t>
            </a:r>
          </a:p>
          <a:p>
            <a:r>
              <a:rPr lang="en-US" sz="1250" b="1" dirty="0">
                <a:latin typeface="Georgia" panose="02040502050405020303" pitchFamily="18" charset="0"/>
              </a:rPr>
              <a:t> </a:t>
            </a:r>
          </a:p>
          <a:p>
            <a:r>
              <a:rPr lang="en-US" sz="1250" b="1" u="sng" dirty="0">
                <a:solidFill>
                  <a:srgbClr val="0070C0"/>
                </a:solidFill>
                <a:latin typeface="Georgia" panose="02040502050405020303" pitchFamily="18" charset="0"/>
              </a:rPr>
              <a:t>Cultural immersion</a:t>
            </a:r>
            <a:r>
              <a:rPr lang="en-US" sz="1250" b="1" dirty="0">
                <a:solidFill>
                  <a:srgbClr val="0070C0"/>
                </a:solidFill>
                <a:latin typeface="Georgia" panose="02040502050405020303" pitchFamily="18" charset="0"/>
              </a:rPr>
              <a:t> </a:t>
            </a:r>
            <a:r>
              <a:rPr lang="en-US" sz="1250" b="1" dirty="0">
                <a:latin typeface="Georgia" panose="02040502050405020303" pitchFamily="18" charset="0"/>
              </a:rPr>
              <a:t>- So kids can practice their language skills (and they will also get to experience the distinct cultural regions of Provence in France, and Catalonia in Spain—as well as the Principality of Monaco, and Italian Nice).  </a:t>
            </a:r>
            <a:r>
              <a:rPr lang="en-US" sz="1250" b="1" i="1" dirty="0">
                <a:solidFill>
                  <a:srgbClr val="C00000"/>
                </a:solidFill>
                <a:latin typeface="Georgia" panose="02040502050405020303" pitchFamily="18" charset="0"/>
              </a:rPr>
              <a:t>6 languages may be encountered on this trip!</a:t>
            </a:r>
          </a:p>
          <a:p>
            <a:endParaRPr lang="en-US" sz="1250" b="1" dirty="0">
              <a:latin typeface="Georgia" panose="02040502050405020303" pitchFamily="18" charset="0"/>
            </a:endParaRPr>
          </a:p>
          <a:p>
            <a:r>
              <a:rPr lang="en-US" sz="1250" b="1" u="sng" dirty="0">
                <a:solidFill>
                  <a:srgbClr val="0070C0"/>
                </a:solidFill>
                <a:latin typeface="Georgia" panose="02040502050405020303" pitchFamily="18" charset="0"/>
              </a:rPr>
              <a:t>Learning about history </a:t>
            </a:r>
            <a:r>
              <a:rPr lang="en-US" sz="1250" b="1" dirty="0">
                <a:solidFill>
                  <a:srgbClr val="0070C0"/>
                </a:solidFill>
                <a:latin typeface="Georgia" panose="02040502050405020303" pitchFamily="18" charset="0"/>
              </a:rPr>
              <a:t>  </a:t>
            </a:r>
            <a:r>
              <a:rPr lang="en-US" sz="1250" b="1" dirty="0">
                <a:latin typeface="Georgia" panose="02040502050405020303" pitchFamily="18" charset="0"/>
              </a:rPr>
              <a:t>- Museum &amp; guided tours of all major cities &amp; sites, - including </a:t>
            </a:r>
            <a:r>
              <a:rPr lang="en-US" sz="1250" b="1" i="1" dirty="0">
                <a:solidFill>
                  <a:srgbClr val="FF0000"/>
                </a:solidFill>
                <a:latin typeface="Georgia" panose="02040502050405020303" pitchFamily="18" charset="0"/>
              </a:rPr>
              <a:t>SEVERAL</a:t>
            </a:r>
            <a:r>
              <a:rPr lang="en-US" sz="1250" b="1" i="1" dirty="0">
                <a:latin typeface="Georgia" panose="02040502050405020303" pitchFamily="18" charset="0"/>
              </a:rPr>
              <a:t> </a:t>
            </a:r>
            <a:r>
              <a:rPr lang="en-US" sz="1250" b="1" dirty="0">
                <a:latin typeface="Georgia" panose="02040502050405020303" pitchFamily="18" charset="0"/>
              </a:rPr>
              <a:t>UNESCO World Heritage Sites </a:t>
            </a:r>
            <a:r>
              <a:rPr lang="en-US" sz="1250" b="1" u="sng" dirty="0">
                <a:latin typeface="Georgia" panose="02040502050405020303" pitchFamily="18" charset="0"/>
              </a:rPr>
              <a:t> </a:t>
            </a:r>
          </a:p>
          <a:p>
            <a:endParaRPr lang="en-US" sz="1250" b="1" u="sng" dirty="0">
              <a:latin typeface="Georgia" panose="02040502050405020303" pitchFamily="18" charset="0"/>
            </a:endParaRPr>
          </a:p>
          <a:p>
            <a:r>
              <a:rPr lang="en-US" sz="1250" b="1" u="sng" dirty="0">
                <a:solidFill>
                  <a:srgbClr val="0070C0"/>
                </a:solidFill>
                <a:latin typeface="Georgia" panose="02040502050405020303" pitchFamily="18" charset="0"/>
              </a:rPr>
              <a:t>Seeing the natural beauty of France and Spain - </a:t>
            </a:r>
            <a:r>
              <a:rPr lang="en-US" sz="1250" b="1" dirty="0">
                <a:solidFill>
                  <a:srgbClr val="0070C0"/>
                </a:solidFill>
                <a:latin typeface="Georgia" panose="02040502050405020303" pitchFamily="18" charset="0"/>
              </a:rPr>
              <a:t> </a:t>
            </a:r>
            <a:r>
              <a:rPr lang="en-US" sz="1250" b="1" dirty="0">
                <a:latin typeface="Georgia" panose="02040502050405020303" pitchFamily="18" charset="0"/>
              </a:rPr>
              <a:t>The picturesque French countryside, the lavender fields of Provence, the Mediterranean Sea, and the beautiful and unique cultural region of Catalonia in northeast Spain, </a:t>
            </a:r>
            <a:r>
              <a:rPr lang="en-US" sz="1250" b="1" u="sng" dirty="0">
                <a:solidFill>
                  <a:srgbClr val="0070C0"/>
                </a:solidFill>
                <a:latin typeface="Georgia" panose="02040502050405020303" pitchFamily="18" charset="0"/>
              </a:rPr>
              <a:t>…</a:t>
            </a:r>
          </a:p>
          <a:p>
            <a:endParaRPr lang="en-US" sz="1250" b="1" u="sng" dirty="0">
              <a:solidFill>
                <a:srgbClr val="0070C0"/>
              </a:solidFill>
              <a:latin typeface="Georgia" panose="02040502050405020303" pitchFamily="18" charset="0"/>
            </a:endParaRPr>
          </a:p>
          <a:p>
            <a:r>
              <a:rPr lang="en-US" sz="1250" b="1" u="sng" dirty="0">
                <a:solidFill>
                  <a:srgbClr val="0070C0"/>
                </a:solidFill>
                <a:latin typeface="Georgia" panose="02040502050405020303" pitchFamily="18" charset="0"/>
              </a:rPr>
              <a:t> And Fun </a:t>
            </a:r>
            <a:r>
              <a:rPr lang="en-US" sz="1250" b="1" dirty="0">
                <a:latin typeface="Georgia" panose="02040502050405020303" pitchFamily="18" charset="0"/>
              </a:rPr>
              <a:t>Eiffel Tower ascent, high-speed rail trip, Seine River boat cruise, Montjuic cable car ride above the Mediterranean,  exploring (and shopping in) historic city centers, people watching / looking out for famous people /  folks who have passed on in Pere LaChaise Cemetery (&amp; in Monaco) -and participating in Mr. Wayman’s super-fun / engaging daily scavenger hunts and photo / video contests (for prizes–including Amazon Gift Cards)</a:t>
            </a:r>
            <a:r>
              <a:rPr lang="en-US" sz="1250" b="1" u="sng" dirty="0">
                <a:latin typeface="Georgia" panose="02040502050405020303" pitchFamily="18" charset="0"/>
              </a:rPr>
              <a:t> </a:t>
            </a:r>
            <a:endParaRPr lang="en-US" sz="1250" b="1" dirty="0">
              <a:latin typeface="Georgia" panose="02040502050405020303" pitchFamily="18" charset="0"/>
              <a:cs typeface="Verdana" pitchFamily="34" charset="0"/>
            </a:endParaRPr>
          </a:p>
        </p:txBody>
      </p:sp>
      <p:pic>
        <p:nvPicPr>
          <p:cNvPr id="7172" name="Picture 4" descr="Image result for eiffel t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99962"/>
            <a:ext cx="304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167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92BA5-C34C-D158-772A-9C7806702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EB602-F287-E6C5-B353-0BDE2F93E96F}"/>
              </a:ext>
            </a:extLst>
          </p:cNvPr>
          <p:cNvSpPr>
            <a:spLocks noGrp="1"/>
          </p:cNvSpPr>
          <p:nvPr>
            <p:ph type="title"/>
          </p:nvPr>
        </p:nvSpPr>
        <p:spPr>
          <a:xfrm>
            <a:off x="159108" y="162843"/>
            <a:ext cx="9144000" cy="824084"/>
          </a:xfrm>
        </p:spPr>
        <p:txBody>
          <a:bodyPr/>
          <a:lstStyle/>
          <a:p>
            <a:r>
              <a:rPr lang="en-US" sz="2500" b="1" dirty="0"/>
              <a:t>Highlights of what we will see ,visit, &amp; do in Paris …</a:t>
            </a:r>
            <a:br>
              <a:rPr lang="en-US" sz="2500" b="1" dirty="0"/>
            </a:br>
            <a:endParaRPr lang="en-US" sz="2500" b="1" dirty="0">
              <a:solidFill>
                <a:srgbClr val="0070C0"/>
              </a:solidFill>
            </a:endParaRPr>
          </a:p>
        </p:txBody>
      </p:sp>
      <p:sp>
        <p:nvSpPr>
          <p:cNvPr id="6" name="Text Placeholder 8">
            <a:extLst>
              <a:ext uri="{FF2B5EF4-FFF2-40B4-BE49-F238E27FC236}">
                <a16:creationId xmlns:a16="http://schemas.microsoft.com/office/drawing/2014/main" id="{A04803F8-4E37-468D-4557-3F80087D630D}"/>
              </a:ext>
            </a:extLst>
          </p:cNvPr>
          <p:cNvSpPr txBox="1">
            <a:spLocks/>
          </p:cNvSpPr>
          <p:nvPr/>
        </p:nvSpPr>
        <p:spPr>
          <a:xfrm>
            <a:off x="711435" y="6015932"/>
            <a:ext cx="2990491" cy="386175"/>
          </a:xfrm>
          <a:prstGeom prst="rect">
            <a:avLst/>
          </a:prstGeom>
        </p:spPr>
        <p:txBody>
          <a:bodyPr/>
          <a:lstStyle/>
          <a:p>
            <a:pPr marL="342900" lvl="0" indent="-342900" algn="ctr" eaLnBrk="0" hangingPunct="0">
              <a:defRPr/>
            </a:pPr>
            <a:endParaRPr lang="en-US" sz="2000" b="1" dirty="0"/>
          </a:p>
        </p:txBody>
      </p:sp>
      <p:sp>
        <p:nvSpPr>
          <p:cNvPr id="7" name="Text Placeholder 9">
            <a:extLst>
              <a:ext uri="{FF2B5EF4-FFF2-40B4-BE49-F238E27FC236}">
                <a16:creationId xmlns:a16="http://schemas.microsoft.com/office/drawing/2014/main" id="{E80EE371-3E61-C52F-C99B-1A0C6601CBF1}"/>
              </a:ext>
            </a:extLst>
          </p:cNvPr>
          <p:cNvSpPr txBox="1">
            <a:spLocks/>
          </p:cNvSpPr>
          <p:nvPr/>
        </p:nvSpPr>
        <p:spPr>
          <a:xfrm>
            <a:off x="5890372" y="1021440"/>
            <a:ext cx="3406386" cy="457200"/>
          </a:xfrm>
          <a:prstGeom prst="rect">
            <a:avLst/>
          </a:prstGeom>
        </p:spPr>
        <p:txBody>
          <a:bodyPr/>
          <a:lstStyle/>
          <a:p>
            <a:pPr marL="342900" indent="-342900" algn="ctr" eaLnBrk="0" hangingPunct="0"/>
            <a:r>
              <a:rPr lang="en-US" sz="2000" b="1" dirty="0"/>
              <a:t>Louvre Museum</a:t>
            </a:r>
          </a:p>
        </p:txBody>
      </p:sp>
      <p:sp>
        <p:nvSpPr>
          <p:cNvPr id="8" name="Text Placeholder 8">
            <a:extLst>
              <a:ext uri="{FF2B5EF4-FFF2-40B4-BE49-F238E27FC236}">
                <a16:creationId xmlns:a16="http://schemas.microsoft.com/office/drawing/2014/main" id="{AB0F3CAB-8880-5233-6CDE-6E62C93FEC42}"/>
              </a:ext>
            </a:extLst>
          </p:cNvPr>
          <p:cNvSpPr txBox="1">
            <a:spLocks/>
          </p:cNvSpPr>
          <p:nvPr/>
        </p:nvSpPr>
        <p:spPr>
          <a:xfrm>
            <a:off x="25636" y="1018577"/>
            <a:ext cx="2990491" cy="457200"/>
          </a:xfrm>
          <a:prstGeom prst="rect">
            <a:avLst/>
          </a:prstGeom>
        </p:spPr>
        <p:txBody>
          <a:bodyPr/>
          <a:lstStyle/>
          <a:p>
            <a:pPr marL="342900" indent="-342900" algn="ctr" eaLnBrk="0" hangingPunct="0"/>
            <a:r>
              <a:rPr lang="en-US" sz="2000" b="1" dirty="0"/>
              <a:t>Eiffel Tower Ascent</a:t>
            </a:r>
          </a:p>
        </p:txBody>
      </p:sp>
      <p:sp>
        <p:nvSpPr>
          <p:cNvPr id="9" name="Text Placeholder 8">
            <a:extLst>
              <a:ext uri="{FF2B5EF4-FFF2-40B4-BE49-F238E27FC236}">
                <a16:creationId xmlns:a16="http://schemas.microsoft.com/office/drawing/2014/main" id="{DE6C9186-A9CE-473A-86DE-882ADE050D2C}"/>
              </a:ext>
            </a:extLst>
          </p:cNvPr>
          <p:cNvSpPr txBox="1">
            <a:spLocks/>
          </p:cNvSpPr>
          <p:nvPr/>
        </p:nvSpPr>
        <p:spPr>
          <a:xfrm>
            <a:off x="-358114" y="5870600"/>
            <a:ext cx="3805383" cy="457199"/>
          </a:xfrm>
          <a:prstGeom prst="rect">
            <a:avLst/>
          </a:prstGeom>
        </p:spPr>
        <p:txBody>
          <a:bodyPr/>
          <a:lstStyle/>
          <a:p>
            <a:pPr marL="342900" marR="0" lvl="0" indent="-342900" algn="ctr" defTabSz="914400" eaLnBrk="0" latinLnBrk="0" hangingPunct="0">
              <a:lnSpc>
                <a:spcPct val="100000"/>
              </a:lnSpc>
              <a:buClrTx/>
              <a:buSzTx/>
              <a:tabLst/>
              <a:defRPr/>
            </a:pPr>
            <a:r>
              <a:rPr lang="en-US" sz="2000" b="1" dirty="0"/>
              <a:t>Notre Dame Cathedral</a:t>
            </a:r>
          </a:p>
        </p:txBody>
      </p:sp>
      <p:pic>
        <p:nvPicPr>
          <p:cNvPr id="10" name="Picture Placeholder 14" descr="temple of apollo.jpg">
            <a:extLst>
              <a:ext uri="{FF2B5EF4-FFF2-40B4-BE49-F238E27FC236}">
                <a16:creationId xmlns:a16="http://schemas.microsoft.com/office/drawing/2014/main" id="{E0B92A66-0286-CD36-C4E1-C782DF7E16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161" y="1532677"/>
            <a:ext cx="2560320" cy="192024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F7B883E-DF58-D077-FD30-FBB40E5D1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428" y="1532677"/>
            <a:ext cx="3208822" cy="1920240"/>
          </a:xfrm>
          <a:prstGeom prst="rect">
            <a:avLst/>
          </a:prstGeom>
        </p:spPr>
      </p:pic>
      <p:sp>
        <p:nvSpPr>
          <p:cNvPr id="17" name="Rectangle 16">
            <a:extLst>
              <a:ext uri="{FF2B5EF4-FFF2-40B4-BE49-F238E27FC236}">
                <a16:creationId xmlns:a16="http://schemas.microsoft.com/office/drawing/2014/main" id="{C2E479EF-ACAE-EB2F-7C4D-837E05A859A8}"/>
              </a:ext>
            </a:extLst>
          </p:cNvPr>
          <p:cNvSpPr/>
          <p:nvPr/>
        </p:nvSpPr>
        <p:spPr>
          <a:xfrm>
            <a:off x="2947413" y="1018577"/>
            <a:ext cx="3249174" cy="400110"/>
          </a:xfrm>
          <a:prstGeom prst="rect">
            <a:avLst/>
          </a:prstGeom>
        </p:spPr>
        <p:txBody>
          <a:bodyPr wrap="square">
            <a:spAutoFit/>
          </a:bodyPr>
          <a:lstStyle/>
          <a:p>
            <a:pPr marL="342900" indent="-342900" algn="ctr" eaLnBrk="0" hangingPunct="0"/>
            <a:r>
              <a:rPr lang="en-US" sz="2000" b="1" dirty="0"/>
              <a:t>Père La Chaise Cemetery</a:t>
            </a:r>
          </a:p>
        </p:txBody>
      </p:sp>
      <p:pic>
        <p:nvPicPr>
          <p:cNvPr id="5" name="Picture 4">
            <a:extLst>
              <a:ext uri="{FF2B5EF4-FFF2-40B4-BE49-F238E27FC236}">
                <a16:creationId xmlns:a16="http://schemas.microsoft.com/office/drawing/2014/main" id="{492D713C-233D-5464-1E90-DA64430D82FC}"/>
              </a:ext>
            </a:extLst>
          </p:cNvPr>
          <p:cNvPicPr>
            <a:picLocks noChangeAspect="1"/>
          </p:cNvPicPr>
          <p:nvPr/>
        </p:nvPicPr>
        <p:blipFill>
          <a:blip r:embed="rId5"/>
          <a:stretch>
            <a:fillRect/>
          </a:stretch>
        </p:blipFill>
        <p:spPr>
          <a:xfrm>
            <a:off x="152399" y="3851320"/>
            <a:ext cx="2795013" cy="1920240"/>
          </a:xfrm>
          <a:prstGeom prst="rect">
            <a:avLst/>
          </a:prstGeom>
        </p:spPr>
      </p:pic>
      <p:pic>
        <p:nvPicPr>
          <p:cNvPr id="13" name="Picture 12">
            <a:extLst>
              <a:ext uri="{FF2B5EF4-FFF2-40B4-BE49-F238E27FC236}">
                <a16:creationId xmlns:a16="http://schemas.microsoft.com/office/drawing/2014/main" id="{63FBD3BA-8BAF-E4E8-19EF-88E0BAFC3E8D}"/>
              </a:ext>
            </a:extLst>
          </p:cNvPr>
          <p:cNvPicPr>
            <a:picLocks noChangeAspect="1"/>
          </p:cNvPicPr>
          <p:nvPr/>
        </p:nvPicPr>
        <p:blipFill rotWithShape="1">
          <a:blip r:embed="rId6"/>
          <a:srcRect l="1" r="-18553"/>
          <a:stretch>
            <a:fillRect/>
          </a:stretch>
        </p:blipFill>
        <p:spPr>
          <a:xfrm>
            <a:off x="152399" y="1532677"/>
            <a:ext cx="3328604" cy="1920240"/>
          </a:xfrm>
          <a:prstGeom prst="rect">
            <a:avLst/>
          </a:prstGeom>
        </p:spPr>
      </p:pic>
      <p:pic>
        <p:nvPicPr>
          <p:cNvPr id="18" name="Picture 17">
            <a:extLst>
              <a:ext uri="{FF2B5EF4-FFF2-40B4-BE49-F238E27FC236}">
                <a16:creationId xmlns:a16="http://schemas.microsoft.com/office/drawing/2014/main" id="{CF369FB8-575A-4DDF-39D0-91441B72CA0A}"/>
              </a:ext>
            </a:extLst>
          </p:cNvPr>
          <p:cNvPicPr>
            <a:picLocks noChangeAspect="1"/>
          </p:cNvPicPr>
          <p:nvPr/>
        </p:nvPicPr>
        <p:blipFill>
          <a:blip r:embed="rId7"/>
          <a:stretch>
            <a:fillRect/>
          </a:stretch>
        </p:blipFill>
        <p:spPr>
          <a:xfrm>
            <a:off x="3053429" y="3854812"/>
            <a:ext cx="3208822" cy="1920240"/>
          </a:xfrm>
          <a:prstGeom prst="rect">
            <a:avLst/>
          </a:prstGeom>
        </p:spPr>
      </p:pic>
      <p:sp>
        <p:nvSpPr>
          <p:cNvPr id="20" name="TextBox 19">
            <a:extLst>
              <a:ext uri="{FF2B5EF4-FFF2-40B4-BE49-F238E27FC236}">
                <a16:creationId xmlns:a16="http://schemas.microsoft.com/office/drawing/2014/main" id="{7A3C9BFA-BB41-7C7B-95FC-E32D73D05B06}"/>
              </a:ext>
            </a:extLst>
          </p:cNvPr>
          <p:cNvSpPr txBox="1"/>
          <p:nvPr/>
        </p:nvSpPr>
        <p:spPr>
          <a:xfrm>
            <a:off x="2146004" y="5883005"/>
            <a:ext cx="4851990" cy="400110"/>
          </a:xfrm>
          <a:prstGeom prst="rect">
            <a:avLst/>
          </a:prstGeom>
          <a:noFill/>
        </p:spPr>
        <p:txBody>
          <a:bodyPr wrap="square">
            <a:spAutoFit/>
          </a:bodyPr>
          <a:lstStyle/>
          <a:p>
            <a:pPr marL="342900" marR="0" lvl="0" indent="-342900" algn="ctr" defTabSz="914400" eaLnBrk="0" latinLnBrk="0" hangingPunct="0">
              <a:lnSpc>
                <a:spcPct val="100000"/>
              </a:lnSpc>
              <a:buClrTx/>
              <a:buSzTx/>
              <a:tabLst/>
              <a:defRPr/>
            </a:pPr>
            <a:r>
              <a:rPr lang="en-US" sz="2000" b="1" dirty="0"/>
              <a:t>Seine River Cruise</a:t>
            </a:r>
          </a:p>
        </p:txBody>
      </p:sp>
      <p:pic>
        <p:nvPicPr>
          <p:cNvPr id="22" name="Picture 21">
            <a:extLst>
              <a:ext uri="{FF2B5EF4-FFF2-40B4-BE49-F238E27FC236}">
                <a16:creationId xmlns:a16="http://schemas.microsoft.com/office/drawing/2014/main" id="{F5B1264A-EDD4-968E-9053-B075069D0F01}"/>
              </a:ext>
            </a:extLst>
          </p:cNvPr>
          <p:cNvPicPr>
            <a:picLocks noChangeAspect="1"/>
          </p:cNvPicPr>
          <p:nvPr/>
        </p:nvPicPr>
        <p:blipFill>
          <a:blip r:embed="rId8"/>
          <a:stretch>
            <a:fillRect/>
          </a:stretch>
        </p:blipFill>
        <p:spPr>
          <a:xfrm>
            <a:off x="6400800" y="3851320"/>
            <a:ext cx="2516681" cy="1920240"/>
          </a:xfrm>
          <a:prstGeom prst="rect">
            <a:avLst/>
          </a:prstGeom>
        </p:spPr>
      </p:pic>
      <p:sp>
        <p:nvSpPr>
          <p:cNvPr id="25" name="TextBox 24">
            <a:extLst>
              <a:ext uri="{FF2B5EF4-FFF2-40B4-BE49-F238E27FC236}">
                <a16:creationId xmlns:a16="http://schemas.microsoft.com/office/drawing/2014/main" id="{C0D1158D-C869-CECA-44A0-456F4157FE5F}"/>
              </a:ext>
            </a:extLst>
          </p:cNvPr>
          <p:cNvSpPr txBox="1"/>
          <p:nvPr/>
        </p:nvSpPr>
        <p:spPr>
          <a:xfrm>
            <a:off x="5131040" y="5883005"/>
            <a:ext cx="4851990" cy="400110"/>
          </a:xfrm>
          <a:prstGeom prst="rect">
            <a:avLst/>
          </a:prstGeom>
          <a:noFill/>
        </p:spPr>
        <p:txBody>
          <a:bodyPr wrap="square">
            <a:spAutoFit/>
          </a:bodyPr>
          <a:lstStyle/>
          <a:p>
            <a:pPr marL="342900" marR="0" lvl="0" indent="-342900" algn="ctr" defTabSz="914400" eaLnBrk="0" latinLnBrk="0" hangingPunct="0">
              <a:lnSpc>
                <a:spcPct val="100000"/>
              </a:lnSpc>
              <a:buClrTx/>
              <a:buSzTx/>
              <a:tabLst/>
              <a:defRPr/>
            </a:pPr>
            <a:r>
              <a:rPr lang="en-US" sz="2000" b="1" dirty="0"/>
              <a:t>TGV to Provence</a:t>
            </a:r>
          </a:p>
        </p:txBody>
      </p:sp>
      <p:sp>
        <p:nvSpPr>
          <p:cNvPr id="28" name="TextBox 27">
            <a:extLst>
              <a:ext uri="{FF2B5EF4-FFF2-40B4-BE49-F238E27FC236}">
                <a16:creationId xmlns:a16="http://schemas.microsoft.com/office/drawing/2014/main" id="{355CDBC3-D6A6-00E5-F365-5DA425D55821}"/>
              </a:ext>
            </a:extLst>
          </p:cNvPr>
          <p:cNvSpPr txBox="1"/>
          <p:nvPr/>
        </p:nvSpPr>
        <p:spPr>
          <a:xfrm>
            <a:off x="113884" y="6581001"/>
            <a:ext cx="8916230" cy="276999"/>
          </a:xfrm>
          <a:prstGeom prst="rect">
            <a:avLst/>
          </a:prstGeom>
          <a:noFill/>
        </p:spPr>
        <p:txBody>
          <a:bodyPr wrap="square">
            <a:spAutoFit/>
          </a:bodyPr>
          <a:lstStyle/>
          <a:p>
            <a:r>
              <a:rPr lang="en-US" sz="1200" b="1" dirty="0"/>
              <a:t> </a:t>
            </a:r>
            <a:r>
              <a:rPr lang="en-US" sz="1200" b="1" dirty="0">
                <a:solidFill>
                  <a:srgbClr val="0070C0"/>
                </a:solidFill>
              </a:rPr>
              <a:t>(As well as  a full city walking / bus tour ,  free time for shopping / lunch--and authentic French cuisine for dinner)</a:t>
            </a:r>
            <a:endParaRPr lang="en-US" sz="1200" b="1" dirty="0"/>
          </a:p>
        </p:txBody>
      </p:sp>
    </p:spTree>
    <p:extLst>
      <p:ext uri="{BB962C8B-B14F-4D97-AF65-F5344CB8AC3E}">
        <p14:creationId xmlns:p14="http://schemas.microsoft.com/office/powerpoint/2010/main" val="82514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1829"/>
            <a:ext cx="8715536" cy="803513"/>
          </a:xfrm>
        </p:spPr>
        <p:txBody>
          <a:bodyPr/>
          <a:lstStyle/>
          <a:p>
            <a:r>
              <a:rPr lang="en-US" sz="2700" b="1" dirty="0"/>
              <a:t>Highlights of Provence &amp; Côte d’Azur …</a:t>
            </a:r>
          </a:p>
        </p:txBody>
      </p:sp>
      <p:sp>
        <p:nvSpPr>
          <p:cNvPr id="6" name="Text Placeholder 8"/>
          <p:cNvSpPr txBox="1">
            <a:spLocks/>
          </p:cNvSpPr>
          <p:nvPr/>
        </p:nvSpPr>
        <p:spPr>
          <a:xfrm>
            <a:off x="339617" y="951867"/>
            <a:ext cx="2990491" cy="457200"/>
          </a:xfrm>
          <a:prstGeom prst="rect">
            <a:avLst/>
          </a:prstGeom>
        </p:spPr>
        <p:txBody>
          <a:bodyPr/>
          <a:lstStyle/>
          <a:p>
            <a:pPr marL="342900" lvl="0" indent="-342900" algn="ctr" eaLnBrk="0" hangingPunct="0">
              <a:defRPr/>
            </a:pPr>
            <a:r>
              <a:rPr lang="en-US" sz="2000" b="1" dirty="0"/>
              <a:t>Pont du Gard</a:t>
            </a:r>
          </a:p>
        </p:txBody>
      </p:sp>
      <p:sp>
        <p:nvSpPr>
          <p:cNvPr id="7" name="Text Placeholder 9"/>
          <p:cNvSpPr txBox="1">
            <a:spLocks/>
          </p:cNvSpPr>
          <p:nvPr/>
        </p:nvSpPr>
        <p:spPr>
          <a:xfrm>
            <a:off x="3126984" y="951867"/>
            <a:ext cx="3406386" cy="457200"/>
          </a:xfrm>
          <a:prstGeom prst="rect">
            <a:avLst/>
          </a:prstGeom>
        </p:spPr>
        <p:txBody>
          <a:bodyPr/>
          <a:lstStyle/>
          <a:p>
            <a:pPr marL="342900" indent="-342900" algn="ctr" eaLnBrk="0" hangingPunct="0"/>
            <a:r>
              <a:rPr lang="en-US" sz="2000" b="1" dirty="0"/>
              <a:t>Nîmes Amphitheater</a:t>
            </a:r>
          </a:p>
        </p:txBody>
      </p:sp>
      <p:sp>
        <p:nvSpPr>
          <p:cNvPr id="8" name="Text Placeholder 8"/>
          <p:cNvSpPr txBox="1">
            <a:spLocks/>
          </p:cNvSpPr>
          <p:nvPr/>
        </p:nvSpPr>
        <p:spPr>
          <a:xfrm>
            <a:off x="25636" y="1018577"/>
            <a:ext cx="2990491" cy="457200"/>
          </a:xfrm>
          <a:prstGeom prst="rect">
            <a:avLst/>
          </a:prstGeom>
        </p:spPr>
        <p:txBody>
          <a:bodyPr/>
          <a:lstStyle/>
          <a:p>
            <a:pPr marL="342900" indent="-342900" algn="ctr" eaLnBrk="0" hangingPunct="0"/>
            <a:endParaRPr lang="en-US" sz="2000" b="1" dirty="0"/>
          </a:p>
        </p:txBody>
      </p:sp>
      <p:sp>
        <p:nvSpPr>
          <p:cNvPr id="9" name="Text Placeholder 8"/>
          <p:cNvSpPr txBox="1">
            <a:spLocks/>
          </p:cNvSpPr>
          <p:nvPr/>
        </p:nvSpPr>
        <p:spPr>
          <a:xfrm>
            <a:off x="-228600" y="5673989"/>
            <a:ext cx="3805383" cy="457199"/>
          </a:xfrm>
          <a:prstGeom prst="rect">
            <a:avLst/>
          </a:prstGeom>
        </p:spPr>
        <p:txBody>
          <a:bodyPr/>
          <a:lstStyle/>
          <a:p>
            <a:pPr marL="342900" marR="0" lvl="0" indent="-342900" algn="ctr" defTabSz="914400" eaLnBrk="0" latinLnBrk="0" hangingPunct="0">
              <a:lnSpc>
                <a:spcPct val="100000"/>
              </a:lnSpc>
              <a:buClrTx/>
              <a:buSzTx/>
              <a:tabLst/>
              <a:defRPr/>
            </a:pPr>
            <a:r>
              <a:rPr lang="en-US" sz="2000" b="1" dirty="0"/>
              <a:t>Vieux Nice</a:t>
            </a:r>
          </a:p>
        </p:txBody>
      </p:sp>
      <p:pic>
        <p:nvPicPr>
          <p:cNvPr id="4" name="Picture 3">
            <a:extLst>
              <a:ext uri="{FF2B5EF4-FFF2-40B4-BE49-F238E27FC236}">
                <a16:creationId xmlns:a16="http://schemas.microsoft.com/office/drawing/2014/main" id="{3A3733F0-19C8-4215-9123-217693A95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647" y="1412611"/>
            <a:ext cx="2692248" cy="1920240"/>
          </a:xfrm>
          <a:prstGeom prst="rect">
            <a:avLst/>
          </a:prstGeom>
        </p:spPr>
      </p:pic>
      <p:pic>
        <p:nvPicPr>
          <p:cNvPr id="12" name="Picture 11">
            <a:extLst>
              <a:ext uri="{FF2B5EF4-FFF2-40B4-BE49-F238E27FC236}">
                <a16:creationId xmlns:a16="http://schemas.microsoft.com/office/drawing/2014/main" id="{E2958603-36E0-4709-8070-829F2C8FB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01" y="1412611"/>
            <a:ext cx="3131571" cy="1920240"/>
          </a:xfrm>
          <a:prstGeom prst="rect">
            <a:avLst/>
          </a:prstGeom>
        </p:spPr>
      </p:pic>
      <p:pic>
        <p:nvPicPr>
          <p:cNvPr id="5" name="Picture 4">
            <a:extLst>
              <a:ext uri="{FF2B5EF4-FFF2-40B4-BE49-F238E27FC236}">
                <a16:creationId xmlns:a16="http://schemas.microsoft.com/office/drawing/2014/main" id="{3A086800-C4B4-F014-72C2-7015AAE0B195}"/>
              </a:ext>
            </a:extLst>
          </p:cNvPr>
          <p:cNvPicPr>
            <a:picLocks noChangeAspect="1"/>
          </p:cNvPicPr>
          <p:nvPr/>
        </p:nvPicPr>
        <p:blipFill>
          <a:blip r:embed="rId5"/>
          <a:stretch>
            <a:fillRect/>
          </a:stretch>
        </p:blipFill>
        <p:spPr>
          <a:xfrm>
            <a:off x="6330245" y="1409067"/>
            <a:ext cx="2692248" cy="1920240"/>
          </a:xfrm>
          <a:prstGeom prst="rect">
            <a:avLst/>
          </a:prstGeom>
        </p:spPr>
      </p:pic>
      <p:sp>
        <p:nvSpPr>
          <p:cNvPr id="11" name="TextBox 10">
            <a:extLst>
              <a:ext uri="{FF2B5EF4-FFF2-40B4-BE49-F238E27FC236}">
                <a16:creationId xmlns:a16="http://schemas.microsoft.com/office/drawing/2014/main" id="{2DB01F97-4FA1-15E2-63E8-D3CB4FFF4606}"/>
              </a:ext>
            </a:extLst>
          </p:cNvPr>
          <p:cNvSpPr txBox="1"/>
          <p:nvPr/>
        </p:nvSpPr>
        <p:spPr>
          <a:xfrm>
            <a:off x="6479822" y="1004218"/>
            <a:ext cx="2393093" cy="369332"/>
          </a:xfrm>
          <a:prstGeom prst="rect">
            <a:avLst/>
          </a:prstGeom>
          <a:noFill/>
        </p:spPr>
        <p:txBody>
          <a:bodyPr wrap="square" rtlCol="0">
            <a:spAutoFit/>
          </a:bodyPr>
          <a:lstStyle/>
          <a:p>
            <a:r>
              <a:rPr lang="en-US" b="1" dirty="0"/>
              <a:t>Baux de Provence</a:t>
            </a:r>
          </a:p>
        </p:txBody>
      </p:sp>
      <p:pic>
        <p:nvPicPr>
          <p:cNvPr id="15" name="Picture 14">
            <a:extLst>
              <a:ext uri="{FF2B5EF4-FFF2-40B4-BE49-F238E27FC236}">
                <a16:creationId xmlns:a16="http://schemas.microsoft.com/office/drawing/2014/main" id="{02165B22-BA63-34CD-90F8-E1EDF06F4BB4}"/>
              </a:ext>
            </a:extLst>
          </p:cNvPr>
          <p:cNvPicPr>
            <a:picLocks noChangeAspect="1"/>
          </p:cNvPicPr>
          <p:nvPr/>
        </p:nvPicPr>
        <p:blipFill>
          <a:blip r:embed="rId6"/>
          <a:stretch>
            <a:fillRect/>
          </a:stretch>
        </p:blipFill>
        <p:spPr>
          <a:xfrm>
            <a:off x="145101" y="3657600"/>
            <a:ext cx="2937055" cy="1920240"/>
          </a:xfrm>
          <a:prstGeom prst="rect">
            <a:avLst/>
          </a:prstGeom>
        </p:spPr>
      </p:pic>
      <p:pic>
        <p:nvPicPr>
          <p:cNvPr id="21" name="Picture 20">
            <a:extLst>
              <a:ext uri="{FF2B5EF4-FFF2-40B4-BE49-F238E27FC236}">
                <a16:creationId xmlns:a16="http://schemas.microsoft.com/office/drawing/2014/main" id="{FE92FC7E-A555-DF50-A243-6A9E4C8452B5}"/>
              </a:ext>
            </a:extLst>
          </p:cNvPr>
          <p:cNvPicPr>
            <a:picLocks noChangeAspect="1"/>
          </p:cNvPicPr>
          <p:nvPr/>
        </p:nvPicPr>
        <p:blipFill>
          <a:blip r:embed="rId7"/>
          <a:stretch>
            <a:fillRect/>
          </a:stretch>
        </p:blipFill>
        <p:spPr>
          <a:xfrm>
            <a:off x="3276672" y="3657600"/>
            <a:ext cx="2930600" cy="1920240"/>
          </a:xfrm>
          <a:prstGeom prst="rect">
            <a:avLst/>
          </a:prstGeom>
        </p:spPr>
      </p:pic>
      <p:sp>
        <p:nvSpPr>
          <p:cNvPr id="23" name="TextBox 22">
            <a:extLst>
              <a:ext uri="{FF2B5EF4-FFF2-40B4-BE49-F238E27FC236}">
                <a16:creationId xmlns:a16="http://schemas.microsoft.com/office/drawing/2014/main" id="{F17B0464-880F-5358-D40D-4DDEE9C1AE80}"/>
              </a:ext>
            </a:extLst>
          </p:cNvPr>
          <p:cNvSpPr txBox="1"/>
          <p:nvPr/>
        </p:nvSpPr>
        <p:spPr>
          <a:xfrm>
            <a:off x="2404182" y="5670445"/>
            <a:ext cx="4851990" cy="400110"/>
          </a:xfrm>
          <a:prstGeom prst="rect">
            <a:avLst/>
          </a:prstGeom>
          <a:noFill/>
        </p:spPr>
        <p:txBody>
          <a:bodyPr wrap="square">
            <a:spAutoFit/>
          </a:bodyPr>
          <a:lstStyle/>
          <a:p>
            <a:pPr marL="342900" marR="0" lvl="0" indent="-342900" algn="ctr" defTabSz="914400" eaLnBrk="0" latinLnBrk="0" hangingPunct="0">
              <a:lnSpc>
                <a:spcPct val="100000"/>
              </a:lnSpc>
              <a:buClrTx/>
              <a:buSzTx/>
              <a:tabLst/>
              <a:defRPr/>
            </a:pPr>
            <a:r>
              <a:rPr lang="en-US" sz="2000" b="1" dirty="0"/>
              <a:t>Monaco</a:t>
            </a:r>
          </a:p>
        </p:txBody>
      </p:sp>
      <p:pic>
        <p:nvPicPr>
          <p:cNvPr id="25" name="Picture 24">
            <a:extLst>
              <a:ext uri="{FF2B5EF4-FFF2-40B4-BE49-F238E27FC236}">
                <a16:creationId xmlns:a16="http://schemas.microsoft.com/office/drawing/2014/main" id="{67482369-1DA9-477D-2BAB-69EAEC8649D1}"/>
              </a:ext>
            </a:extLst>
          </p:cNvPr>
          <p:cNvPicPr>
            <a:picLocks noChangeAspect="1"/>
          </p:cNvPicPr>
          <p:nvPr/>
        </p:nvPicPr>
        <p:blipFill>
          <a:blip r:embed="rId8"/>
          <a:stretch>
            <a:fillRect/>
          </a:stretch>
        </p:blipFill>
        <p:spPr>
          <a:xfrm>
            <a:off x="6389940" y="3657600"/>
            <a:ext cx="2597111" cy="1920240"/>
          </a:xfrm>
          <a:prstGeom prst="rect">
            <a:avLst/>
          </a:prstGeom>
        </p:spPr>
      </p:pic>
      <p:sp>
        <p:nvSpPr>
          <p:cNvPr id="27" name="TextBox 26">
            <a:extLst>
              <a:ext uri="{FF2B5EF4-FFF2-40B4-BE49-F238E27FC236}">
                <a16:creationId xmlns:a16="http://schemas.microsoft.com/office/drawing/2014/main" id="{519B46C6-0A11-3AC0-1E00-68F39BDF34A9}"/>
              </a:ext>
            </a:extLst>
          </p:cNvPr>
          <p:cNvSpPr txBox="1"/>
          <p:nvPr/>
        </p:nvSpPr>
        <p:spPr>
          <a:xfrm>
            <a:off x="6148895" y="5652013"/>
            <a:ext cx="3175590" cy="369332"/>
          </a:xfrm>
          <a:prstGeom prst="rect">
            <a:avLst/>
          </a:prstGeom>
          <a:noFill/>
        </p:spPr>
        <p:txBody>
          <a:bodyPr wrap="square">
            <a:spAutoFit/>
          </a:bodyPr>
          <a:lstStyle/>
          <a:p>
            <a:pPr marL="342900" marR="0" lvl="0" indent="-342900" algn="ctr" defTabSz="914400" eaLnBrk="0" latinLnBrk="0" hangingPunct="0">
              <a:lnSpc>
                <a:spcPct val="100000"/>
              </a:lnSpc>
              <a:buClrTx/>
              <a:buSzTx/>
              <a:tabLst/>
              <a:defRPr/>
            </a:pPr>
            <a:r>
              <a:rPr lang="en-US" sz="1800" b="1" dirty="0"/>
              <a:t>Perfumery in Eze</a:t>
            </a:r>
          </a:p>
        </p:txBody>
      </p:sp>
      <p:sp>
        <p:nvSpPr>
          <p:cNvPr id="29" name="TextBox 28">
            <a:extLst>
              <a:ext uri="{FF2B5EF4-FFF2-40B4-BE49-F238E27FC236}">
                <a16:creationId xmlns:a16="http://schemas.microsoft.com/office/drawing/2014/main" id="{A316A001-CC23-D0AF-8F23-DC6A24254444}"/>
              </a:ext>
            </a:extLst>
          </p:cNvPr>
          <p:cNvSpPr txBox="1"/>
          <p:nvPr/>
        </p:nvSpPr>
        <p:spPr>
          <a:xfrm>
            <a:off x="533400" y="6596950"/>
            <a:ext cx="9270085" cy="276999"/>
          </a:xfrm>
          <a:prstGeom prst="rect">
            <a:avLst/>
          </a:prstGeom>
          <a:noFill/>
        </p:spPr>
        <p:txBody>
          <a:bodyPr wrap="square">
            <a:spAutoFit/>
          </a:bodyPr>
          <a:lstStyle/>
          <a:p>
            <a:r>
              <a:rPr lang="en-US" sz="1200" b="1" dirty="0"/>
              <a:t> </a:t>
            </a:r>
            <a:r>
              <a:rPr lang="en-US" sz="1200" b="1" dirty="0">
                <a:solidFill>
                  <a:srgbClr val="0070C0"/>
                </a:solidFill>
              </a:rPr>
              <a:t>(As well as city walking tours , free time for lunch / shopping, and authentic local cuisine for dinner)</a:t>
            </a:r>
            <a:endParaRPr lang="en-US" sz="1200" b="1" dirty="0"/>
          </a:p>
        </p:txBody>
      </p:sp>
    </p:spTree>
    <p:extLst>
      <p:ext uri="{BB962C8B-B14F-4D97-AF65-F5344CB8AC3E}">
        <p14:creationId xmlns:p14="http://schemas.microsoft.com/office/powerpoint/2010/main" val="1839518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99" y="0"/>
            <a:ext cx="10010936" cy="803513"/>
          </a:xfrm>
        </p:spPr>
        <p:txBody>
          <a:bodyPr/>
          <a:lstStyle/>
          <a:p>
            <a:r>
              <a:rPr lang="en-US" sz="2500" b="1" dirty="0"/>
              <a:t>Highlights of  Catalonia and Barcelona, Spain …</a:t>
            </a:r>
          </a:p>
        </p:txBody>
      </p:sp>
      <p:sp>
        <p:nvSpPr>
          <p:cNvPr id="6" name="Text Placeholder 8"/>
          <p:cNvSpPr txBox="1">
            <a:spLocks/>
          </p:cNvSpPr>
          <p:nvPr/>
        </p:nvSpPr>
        <p:spPr>
          <a:xfrm>
            <a:off x="112998" y="918338"/>
            <a:ext cx="2990491" cy="457200"/>
          </a:xfrm>
          <a:prstGeom prst="rect">
            <a:avLst/>
          </a:prstGeom>
        </p:spPr>
        <p:txBody>
          <a:bodyPr/>
          <a:lstStyle/>
          <a:p>
            <a:pPr marL="342900" lvl="0" indent="-342900" algn="ctr" eaLnBrk="0" hangingPunct="0">
              <a:defRPr/>
            </a:pPr>
            <a:r>
              <a:rPr lang="en-US" sz="2000" b="1" dirty="0"/>
              <a:t>Figueras &amp; Port Llegat</a:t>
            </a:r>
          </a:p>
        </p:txBody>
      </p:sp>
      <p:sp>
        <p:nvSpPr>
          <p:cNvPr id="7" name="Text Placeholder 9"/>
          <p:cNvSpPr txBox="1">
            <a:spLocks/>
          </p:cNvSpPr>
          <p:nvPr/>
        </p:nvSpPr>
        <p:spPr>
          <a:xfrm>
            <a:off x="5845226" y="950822"/>
            <a:ext cx="3433616" cy="457200"/>
          </a:xfrm>
          <a:prstGeom prst="rect">
            <a:avLst/>
          </a:prstGeom>
        </p:spPr>
        <p:txBody>
          <a:bodyPr/>
          <a:lstStyle/>
          <a:p>
            <a:pPr marL="342900" indent="-342900" algn="ctr" eaLnBrk="0" hangingPunct="0"/>
            <a:endParaRPr lang="en-US" sz="2000" b="1" dirty="0"/>
          </a:p>
        </p:txBody>
      </p:sp>
      <p:sp>
        <p:nvSpPr>
          <p:cNvPr id="8" name="Text Placeholder 8"/>
          <p:cNvSpPr txBox="1">
            <a:spLocks/>
          </p:cNvSpPr>
          <p:nvPr/>
        </p:nvSpPr>
        <p:spPr>
          <a:xfrm>
            <a:off x="6288351" y="910339"/>
            <a:ext cx="2990491" cy="457200"/>
          </a:xfrm>
          <a:prstGeom prst="rect">
            <a:avLst/>
          </a:prstGeom>
        </p:spPr>
        <p:txBody>
          <a:bodyPr/>
          <a:lstStyle/>
          <a:p>
            <a:pPr marL="342900" indent="-342900" algn="ctr" eaLnBrk="0" hangingPunct="0"/>
            <a:endParaRPr lang="en-US" sz="2000" b="1" dirty="0"/>
          </a:p>
        </p:txBody>
      </p:sp>
      <p:sp>
        <p:nvSpPr>
          <p:cNvPr id="9" name="Text Placeholder 8"/>
          <p:cNvSpPr txBox="1">
            <a:spLocks/>
          </p:cNvSpPr>
          <p:nvPr/>
        </p:nvSpPr>
        <p:spPr>
          <a:xfrm>
            <a:off x="4752674" y="3772113"/>
            <a:ext cx="2971799" cy="457199"/>
          </a:xfrm>
          <a:prstGeom prst="rect">
            <a:avLst/>
          </a:prstGeom>
        </p:spPr>
        <p:txBody>
          <a:bodyPr/>
          <a:lstStyle/>
          <a:p>
            <a:pPr marL="342900" marR="0" lvl="0" indent="-342900" algn="ctr" defTabSz="914400" eaLnBrk="0" latinLnBrk="0" hangingPunct="0">
              <a:lnSpc>
                <a:spcPct val="100000"/>
              </a:lnSpc>
              <a:buClrTx/>
              <a:buSzTx/>
              <a:tabLst/>
              <a:defRPr/>
            </a:pPr>
            <a:endParaRPr lang="en-US" sz="2500" b="1" dirty="0"/>
          </a:p>
        </p:txBody>
      </p:sp>
      <p:pic>
        <p:nvPicPr>
          <p:cNvPr id="5" name="Picture 4">
            <a:extLst>
              <a:ext uri="{FF2B5EF4-FFF2-40B4-BE49-F238E27FC236}">
                <a16:creationId xmlns:a16="http://schemas.microsoft.com/office/drawing/2014/main" id="{001D8DCC-FDBF-4B47-8A55-7CB3359B9D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3501" y="1419917"/>
            <a:ext cx="2777502" cy="1920240"/>
          </a:xfrm>
          <a:prstGeom prst="rect">
            <a:avLst/>
          </a:prstGeom>
        </p:spPr>
      </p:pic>
      <p:pic>
        <p:nvPicPr>
          <p:cNvPr id="15" name="Picture 14">
            <a:extLst>
              <a:ext uri="{FF2B5EF4-FFF2-40B4-BE49-F238E27FC236}">
                <a16:creationId xmlns:a16="http://schemas.microsoft.com/office/drawing/2014/main" id="{C8FBBF2A-B1A2-4270-8654-ECD9DD2D8797}"/>
              </a:ext>
            </a:extLst>
          </p:cNvPr>
          <p:cNvPicPr>
            <a:picLocks noChangeAspect="1"/>
          </p:cNvPicPr>
          <p:nvPr/>
        </p:nvPicPr>
        <p:blipFill>
          <a:blip r:embed="rId3"/>
          <a:stretch>
            <a:fillRect/>
          </a:stretch>
        </p:blipFill>
        <p:spPr>
          <a:xfrm>
            <a:off x="6222474" y="3493432"/>
            <a:ext cx="2845407" cy="1920240"/>
          </a:xfrm>
          <a:prstGeom prst="rect">
            <a:avLst/>
          </a:prstGeom>
        </p:spPr>
      </p:pic>
      <p:sp>
        <p:nvSpPr>
          <p:cNvPr id="20" name="Rectangle 19">
            <a:extLst>
              <a:ext uri="{FF2B5EF4-FFF2-40B4-BE49-F238E27FC236}">
                <a16:creationId xmlns:a16="http://schemas.microsoft.com/office/drawing/2014/main" id="{7C88C5F7-C3BA-4A69-89D3-234082566DCF}"/>
              </a:ext>
            </a:extLst>
          </p:cNvPr>
          <p:cNvSpPr/>
          <p:nvPr/>
        </p:nvSpPr>
        <p:spPr>
          <a:xfrm>
            <a:off x="900930" y="5433167"/>
            <a:ext cx="1366079" cy="400110"/>
          </a:xfrm>
          <a:prstGeom prst="rect">
            <a:avLst/>
          </a:prstGeom>
        </p:spPr>
        <p:txBody>
          <a:bodyPr wrap="none">
            <a:spAutoFit/>
          </a:bodyPr>
          <a:lstStyle/>
          <a:p>
            <a:pPr marL="342900" indent="-342900" algn="ctr" eaLnBrk="0" hangingPunct="0"/>
            <a:r>
              <a:rPr lang="en-US" sz="2000" b="1" dirty="0"/>
              <a:t>Casa Milà</a:t>
            </a:r>
          </a:p>
        </p:txBody>
      </p:sp>
      <p:sp>
        <p:nvSpPr>
          <p:cNvPr id="22" name="Rectangle 21">
            <a:extLst>
              <a:ext uri="{FF2B5EF4-FFF2-40B4-BE49-F238E27FC236}">
                <a16:creationId xmlns:a16="http://schemas.microsoft.com/office/drawing/2014/main" id="{87C42EDD-BF7F-44CB-A56D-E401BBBEC2B6}"/>
              </a:ext>
            </a:extLst>
          </p:cNvPr>
          <p:cNvSpPr/>
          <p:nvPr/>
        </p:nvSpPr>
        <p:spPr>
          <a:xfrm>
            <a:off x="3846481" y="5389652"/>
            <a:ext cx="1451038" cy="400110"/>
          </a:xfrm>
          <a:prstGeom prst="rect">
            <a:avLst/>
          </a:prstGeom>
        </p:spPr>
        <p:txBody>
          <a:bodyPr wrap="none">
            <a:spAutoFit/>
          </a:bodyPr>
          <a:lstStyle/>
          <a:p>
            <a:pPr marL="342900" indent="-342900" algn="ctr" eaLnBrk="0" hangingPunct="0"/>
            <a:r>
              <a:rPr lang="en-US" sz="2000" b="1" dirty="0"/>
              <a:t>Parc Guëll</a:t>
            </a:r>
          </a:p>
        </p:txBody>
      </p:sp>
      <p:pic>
        <p:nvPicPr>
          <p:cNvPr id="11" name="Picture 10">
            <a:extLst>
              <a:ext uri="{FF2B5EF4-FFF2-40B4-BE49-F238E27FC236}">
                <a16:creationId xmlns:a16="http://schemas.microsoft.com/office/drawing/2014/main" id="{2A3EAA89-9540-389E-04A3-0F36ECD49186}"/>
              </a:ext>
            </a:extLst>
          </p:cNvPr>
          <p:cNvPicPr>
            <a:picLocks noChangeAspect="1"/>
          </p:cNvPicPr>
          <p:nvPr/>
        </p:nvPicPr>
        <p:blipFill>
          <a:blip r:embed="rId4"/>
          <a:stretch>
            <a:fillRect/>
          </a:stretch>
        </p:blipFill>
        <p:spPr>
          <a:xfrm>
            <a:off x="3190351" y="1397906"/>
            <a:ext cx="2904909" cy="1920240"/>
          </a:xfrm>
          <a:prstGeom prst="rect">
            <a:avLst/>
          </a:prstGeom>
        </p:spPr>
      </p:pic>
      <p:sp>
        <p:nvSpPr>
          <p:cNvPr id="14" name="TextBox 13">
            <a:extLst>
              <a:ext uri="{FF2B5EF4-FFF2-40B4-BE49-F238E27FC236}">
                <a16:creationId xmlns:a16="http://schemas.microsoft.com/office/drawing/2014/main" id="{F0D1E5A7-4BD6-DD20-006B-A8D613E55483}"/>
              </a:ext>
            </a:extLst>
          </p:cNvPr>
          <p:cNvSpPr txBox="1"/>
          <p:nvPr/>
        </p:nvSpPr>
        <p:spPr>
          <a:xfrm>
            <a:off x="2133695" y="933611"/>
            <a:ext cx="5061096" cy="400110"/>
          </a:xfrm>
          <a:prstGeom prst="rect">
            <a:avLst/>
          </a:prstGeom>
          <a:noFill/>
        </p:spPr>
        <p:txBody>
          <a:bodyPr wrap="square">
            <a:spAutoFit/>
          </a:bodyPr>
          <a:lstStyle/>
          <a:p>
            <a:pPr marL="342900" lvl="0" indent="-342900" algn="ctr" eaLnBrk="0" hangingPunct="0">
              <a:defRPr/>
            </a:pPr>
            <a:r>
              <a:rPr lang="en-US" sz="2000" b="1" dirty="0"/>
              <a:t>Dalí House Museum</a:t>
            </a:r>
          </a:p>
        </p:txBody>
      </p:sp>
      <p:pic>
        <p:nvPicPr>
          <p:cNvPr id="25" name="Picture 24">
            <a:extLst>
              <a:ext uri="{FF2B5EF4-FFF2-40B4-BE49-F238E27FC236}">
                <a16:creationId xmlns:a16="http://schemas.microsoft.com/office/drawing/2014/main" id="{EE3E8AA8-CC95-1CEF-F163-A667BA4FFF26}"/>
              </a:ext>
            </a:extLst>
          </p:cNvPr>
          <p:cNvPicPr>
            <a:picLocks noChangeAspect="1"/>
          </p:cNvPicPr>
          <p:nvPr/>
        </p:nvPicPr>
        <p:blipFill>
          <a:blip r:embed="rId5"/>
          <a:stretch>
            <a:fillRect/>
          </a:stretch>
        </p:blipFill>
        <p:spPr>
          <a:xfrm>
            <a:off x="3189796" y="3491543"/>
            <a:ext cx="2892504" cy="1920240"/>
          </a:xfrm>
          <a:prstGeom prst="rect">
            <a:avLst/>
          </a:prstGeom>
        </p:spPr>
      </p:pic>
      <p:pic>
        <p:nvPicPr>
          <p:cNvPr id="27" name="Picture 26">
            <a:extLst>
              <a:ext uri="{FF2B5EF4-FFF2-40B4-BE49-F238E27FC236}">
                <a16:creationId xmlns:a16="http://schemas.microsoft.com/office/drawing/2014/main" id="{44143CB8-6BCA-D9A4-5E45-0896AEB80725}"/>
              </a:ext>
            </a:extLst>
          </p:cNvPr>
          <p:cNvPicPr>
            <a:picLocks noChangeAspect="1"/>
          </p:cNvPicPr>
          <p:nvPr/>
        </p:nvPicPr>
        <p:blipFill>
          <a:blip r:embed="rId6"/>
          <a:stretch>
            <a:fillRect/>
          </a:stretch>
        </p:blipFill>
        <p:spPr>
          <a:xfrm>
            <a:off x="1899116" y="5833277"/>
            <a:ext cx="1165926" cy="914400"/>
          </a:xfrm>
          <a:prstGeom prst="rect">
            <a:avLst/>
          </a:prstGeom>
        </p:spPr>
      </p:pic>
      <p:pic>
        <p:nvPicPr>
          <p:cNvPr id="29" name="Picture 28">
            <a:extLst>
              <a:ext uri="{FF2B5EF4-FFF2-40B4-BE49-F238E27FC236}">
                <a16:creationId xmlns:a16="http://schemas.microsoft.com/office/drawing/2014/main" id="{C07A9F3D-5BAD-B835-A4F8-61F8703C34BC}"/>
              </a:ext>
            </a:extLst>
          </p:cNvPr>
          <p:cNvPicPr>
            <a:picLocks noChangeAspect="1"/>
          </p:cNvPicPr>
          <p:nvPr/>
        </p:nvPicPr>
        <p:blipFill>
          <a:blip r:embed="rId7"/>
          <a:stretch>
            <a:fillRect/>
          </a:stretch>
        </p:blipFill>
        <p:spPr>
          <a:xfrm>
            <a:off x="74550" y="5841530"/>
            <a:ext cx="1304041" cy="914400"/>
          </a:xfrm>
          <a:prstGeom prst="rect">
            <a:avLst/>
          </a:prstGeom>
        </p:spPr>
      </p:pic>
      <p:sp>
        <p:nvSpPr>
          <p:cNvPr id="31" name="TextBox 30">
            <a:extLst>
              <a:ext uri="{FF2B5EF4-FFF2-40B4-BE49-F238E27FC236}">
                <a16:creationId xmlns:a16="http://schemas.microsoft.com/office/drawing/2014/main" id="{D3435087-8201-C1C2-EACC-EA1F97D052E1}"/>
              </a:ext>
            </a:extLst>
          </p:cNvPr>
          <p:cNvSpPr txBox="1"/>
          <p:nvPr/>
        </p:nvSpPr>
        <p:spPr>
          <a:xfrm>
            <a:off x="5334000" y="5942905"/>
            <a:ext cx="3418692" cy="553998"/>
          </a:xfrm>
          <a:prstGeom prst="rect">
            <a:avLst/>
          </a:prstGeom>
          <a:noFill/>
        </p:spPr>
        <p:txBody>
          <a:bodyPr wrap="square">
            <a:spAutoFit/>
          </a:bodyPr>
          <a:lstStyle/>
          <a:p>
            <a:r>
              <a:rPr lang="en-US" sz="1000" b="1" dirty="0"/>
              <a:t> </a:t>
            </a:r>
            <a:r>
              <a:rPr lang="en-US" sz="1000" b="1" dirty="0">
                <a:solidFill>
                  <a:srgbClr val="0070C0"/>
                </a:solidFill>
              </a:rPr>
              <a:t>(As well as  a full city walking / bus tours , free time for lunch / shopping and authentic Spanish cuisine---tapas &amp; paella dinners)</a:t>
            </a:r>
            <a:endParaRPr lang="en-US" sz="1000" b="1" dirty="0"/>
          </a:p>
        </p:txBody>
      </p:sp>
      <p:sp>
        <p:nvSpPr>
          <p:cNvPr id="33" name="TextBox 32">
            <a:extLst>
              <a:ext uri="{FF2B5EF4-FFF2-40B4-BE49-F238E27FC236}">
                <a16:creationId xmlns:a16="http://schemas.microsoft.com/office/drawing/2014/main" id="{1B2ADA62-9283-CCA9-E44A-F5E09FD3E937}"/>
              </a:ext>
            </a:extLst>
          </p:cNvPr>
          <p:cNvSpPr txBox="1"/>
          <p:nvPr/>
        </p:nvSpPr>
        <p:spPr>
          <a:xfrm>
            <a:off x="5086958" y="5431636"/>
            <a:ext cx="5060950" cy="400110"/>
          </a:xfrm>
          <a:prstGeom prst="rect">
            <a:avLst/>
          </a:prstGeom>
          <a:noFill/>
        </p:spPr>
        <p:txBody>
          <a:bodyPr wrap="square">
            <a:spAutoFit/>
          </a:bodyPr>
          <a:lstStyle/>
          <a:p>
            <a:pPr marL="342900" indent="-342900" algn="ctr" eaLnBrk="0" hangingPunct="0"/>
            <a:r>
              <a:rPr lang="en-US" sz="2000" b="1" dirty="0"/>
              <a:t>Sagrada Familia</a:t>
            </a:r>
          </a:p>
        </p:txBody>
      </p:sp>
      <p:pic>
        <p:nvPicPr>
          <p:cNvPr id="35" name="Picture 34">
            <a:extLst>
              <a:ext uri="{FF2B5EF4-FFF2-40B4-BE49-F238E27FC236}">
                <a16:creationId xmlns:a16="http://schemas.microsoft.com/office/drawing/2014/main" id="{06C846E8-C08B-A275-BFFE-959787C3F58C}"/>
              </a:ext>
            </a:extLst>
          </p:cNvPr>
          <p:cNvPicPr>
            <a:picLocks noChangeAspect="1"/>
          </p:cNvPicPr>
          <p:nvPr/>
        </p:nvPicPr>
        <p:blipFill>
          <a:blip r:embed="rId8"/>
          <a:stretch>
            <a:fillRect/>
          </a:stretch>
        </p:blipFill>
        <p:spPr>
          <a:xfrm>
            <a:off x="74550" y="3497164"/>
            <a:ext cx="2990492" cy="1920240"/>
          </a:xfrm>
          <a:prstGeom prst="rect">
            <a:avLst/>
          </a:prstGeom>
        </p:spPr>
      </p:pic>
      <p:pic>
        <p:nvPicPr>
          <p:cNvPr id="37" name="Picture 36">
            <a:extLst>
              <a:ext uri="{FF2B5EF4-FFF2-40B4-BE49-F238E27FC236}">
                <a16:creationId xmlns:a16="http://schemas.microsoft.com/office/drawing/2014/main" id="{15AF234C-2695-4E3E-B01A-9BC0725E3369}"/>
              </a:ext>
            </a:extLst>
          </p:cNvPr>
          <p:cNvPicPr>
            <a:picLocks noChangeAspect="1"/>
          </p:cNvPicPr>
          <p:nvPr/>
        </p:nvPicPr>
        <p:blipFill>
          <a:blip r:embed="rId9"/>
          <a:stretch>
            <a:fillRect/>
          </a:stretch>
        </p:blipFill>
        <p:spPr>
          <a:xfrm>
            <a:off x="112998" y="1408022"/>
            <a:ext cx="2941945" cy="1920240"/>
          </a:xfrm>
          <a:prstGeom prst="rect">
            <a:avLst/>
          </a:prstGeom>
        </p:spPr>
      </p:pic>
      <p:sp>
        <p:nvSpPr>
          <p:cNvPr id="39" name="TextBox 38">
            <a:extLst>
              <a:ext uri="{FF2B5EF4-FFF2-40B4-BE49-F238E27FC236}">
                <a16:creationId xmlns:a16="http://schemas.microsoft.com/office/drawing/2014/main" id="{277CD40F-A80E-BD86-81C3-7D3AEFF01FA9}"/>
              </a:ext>
            </a:extLst>
          </p:cNvPr>
          <p:cNvSpPr txBox="1"/>
          <p:nvPr/>
        </p:nvSpPr>
        <p:spPr>
          <a:xfrm>
            <a:off x="5048661" y="948488"/>
            <a:ext cx="5075274" cy="400110"/>
          </a:xfrm>
          <a:prstGeom prst="rect">
            <a:avLst/>
          </a:prstGeom>
          <a:noFill/>
        </p:spPr>
        <p:txBody>
          <a:bodyPr wrap="square">
            <a:spAutoFit/>
          </a:bodyPr>
          <a:lstStyle/>
          <a:p>
            <a:pPr marL="342900" lvl="0" indent="-342900" algn="ctr" eaLnBrk="0" hangingPunct="0">
              <a:defRPr/>
            </a:pPr>
            <a:r>
              <a:rPr lang="en-US" sz="2000" b="1" dirty="0"/>
              <a:t>Dalí Theater Museum</a:t>
            </a:r>
          </a:p>
        </p:txBody>
      </p:sp>
      <p:pic>
        <p:nvPicPr>
          <p:cNvPr id="43" name="Picture 42">
            <a:extLst>
              <a:ext uri="{FF2B5EF4-FFF2-40B4-BE49-F238E27FC236}">
                <a16:creationId xmlns:a16="http://schemas.microsoft.com/office/drawing/2014/main" id="{3A92655F-32CB-F713-8BE9-B5139E7C0274}"/>
              </a:ext>
            </a:extLst>
          </p:cNvPr>
          <p:cNvPicPr>
            <a:picLocks noChangeAspect="1"/>
          </p:cNvPicPr>
          <p:nvPr/>
        </p:nvPicPr>
        <p:blipFill>
          <a:blip r:embed="rId10"/>
          <a:stretch>
            <a:fillRect/>
          </a:stretch>
        </p:blipFill>
        <p:spPr>
          <a:xfrm>
            <a:off x="3497532" y="5833277"/>
            <a:ext cx="689811" cy="914400"/>
          </a:xfrm>
          <a:prstGeom prst="rect">
            <a:avLst/>
          </a:prstGeom>
        </p:spPr>
      </p:pic>
      <p:pic>
        <p:nvPicPr>
          <p:cNvPr id="45" name="Picture 44">
            <a:extLst>
              <a:ext uri="{FF2B5EF4-FFF2-40B4-BE49-F238E27FC236}">
                <a16:creationId xmlns:a16="http://schemas.microsoft.com/office/drawing/2014/main" id="{08FE5190-D9EA-D748-F550-99A411438493}"/>
              </a:ext>
            </a:extLst>
          </p:cNvPr>
          <p:cNvPicPr>
            <a:picLocks noChangeAspect="1"/>
          </p:cNvPicPr>
          <p:nvPr/>
        </p:nvPicPr>
        <p:blipFill>
          <a:blip r:embed="rId11"/>
          <a:stretch>
            <a:fillRect/>
          </a:stretch>
        </p:blipFill>
        <p:spPr>
          <a:xfrm>
            <a:off x="4372527" y="5833277"/>
            <a:ext cx="787037" cy="914400"/>
          </a:xfrm>
          <a:prstGeom prst="rect">
            <a:avLst/>
          </a:prstGeom>
        </p:spPr>
      </p:pic>
    </p:spTree>
    <p:extLst>
      <p:ext uri="{BB962C8B-B14F-4D97-AF65-F5344CB8AC3E}">
        <p14:creationId xmlns:p14="http://schemas.microsoft.com/office/powerpoint/2010/main" val="1150112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400" y="-3281"/>
            <a:ext cx="10210800" cy="803513"/>
          </a:xfrm>
        </p:spPr>
        <p:txBody>
          <a:bodyPr/>
          <a:lstStyle/>
          <a:p>
            <a:r>
              <a:rPr lang="en-US" sz="2100" b="1" dirty="0"/>
              <a:t>Where we’re going…  (Tour details of our </a:t>
            </a:r>
            <a:r>
              <a:rPr lang="en-US" sz="2100" b="1" u="sng" dirty="0"/>
              <a:t>custom</a:t>
            </a:r>
            <a:r>
              <a:rPr lang="en-US" sz="2100" b="1" dirty="0"/>
              <a:t> itinerary) …</a:t>
            </a:r>
          </a:p>
        </p:txBody>
      </p:sp>
      <p:sp>
        <p:nvSpPr>
          <p:cNvPr id="11" name="Text Placeholder 10"/>
          <p:cNvSpPr>
            <a:spLocks noGrp="1"/>
          </p:cNvSpPr>
          <p:nvPr>
            <p:ph type="body" sz="quarter" idx="14"/>
          </p:nvPr>
        </p:nvSpPr>
        <p:spPr>
          <a:xfrm>
            <a:off x="25400" y="829517"/>
            <a:ext cx="5181600" cy="5410200"/>
          </a:xfrm>
        </p:spPr>
        <p:txBody>
          <a:bodyPr/>
          <a:lstStyle/>
          <a:p>
            <a:pPr marL="0" lvl="1" indent="0">
              <a:buClr>
                <a:prstClr val="white">
                  <a:lumMod val="50000"/>
                </a:prstClr>
              </a:buClr>
              <a:buNone/>
            </a:pPr>
            <a:r>
              <a:rPr lang="en-US" sz="1450" b="1" u="sng" dirty="0">
                <a:solidFill>
                  <a:srgbClr val="0070C0"/>
                </a:solidFill>
              </a:rPr>
              <a:t>Day 1 -  Start Tour</a:t>
            </a:r>
          </a:p>
          <a:p>
            <a:pPr lvl="1">
              <a:buClr>
                <a:prstClr val="white">
                  <a:lumMod val="50000"/>
                </a:prstClr>
              </a:buClr>
              <a:buFont typeface="Wingdings" panose="05000000000000000000" pitchFamily="2" charset="2"/>
              <a:buChar char="§"/>
            </a:pPr>
            <a:r>
              <a:rPr lang="en-US" sz="1450" b="1" dirty="0"/>
              <a:t>Depart TPA </a:t>
            </a:r>
            <a:r>
              <a:rPr lang="en-US" sz="1450" b="1" dirty="0">
                <a:sym typeface="Wingdings" panose="05000000000000000000" pitchFamily="2" charset="2"/>
              </a:rPr>
              <a:t> CDG (overnight flight)</a:t>
            </a:r>
            <a:endParaRPr lang="en-US" sz="1450" b="1" dirty="0"/>
          </a:p>
          <a:p>
            <a:pPr marL="0" lvl="1" indent="0">
              <a:buClr>
                <a:prstClr val="white">
                  <a:lumMod val="50000"/>
                </a:prstClr>
              </a:buClr>
              <a:buNone/>
            </a:pPr>
            <a:r>
              <a:rPr lang="en-US" sz="1450" b="1" dirty="0">
                <a:solidFill>
                  <a:srgbClr val="0070C0"/>
                </a:solidFill>
              </a:rPr>
              <a:t> </a:t>
            </a:r>
          </a:p>
          <a:p>
            <a:pPr marL="0" lvl="1" indent="0">
              <a:buClr>
                <a:prstClr val="white">
                  <a:lumMod val="50000"/>
                </a:prstClr>
              </a:buClr>
              <a:buNone/>
            </a:pPr>
            <a:r>
              <a:rPr lang="en-US" sz="1450" b="1" u="sng" dirty="0">
                <a:solidFill>
                  <a:srgbClr val="0070C0"/>
                </a:solidFill>
              </a:rPr>
              <a:t>Day 2  - Bonjour Paris! </a:t>
            </a:r>
          </a:p>
          <a:p>
            <a:pPr lvl="1">
              <a:buClr>
                <a:prstClr val="white">
                  <a:lumMod val="50000"/>
                </a:prstClr>
              </a:buClr>
              <a:buFont typeface="Wingdings" panose="05000000000000000000" pitchFamily="2" charset="2"/>
              <a:buChar char="§"/>
            </a:pPr>
            <a:r>
              <a:rPr lang="en-US" sz="1450" b="1" dirty="0"/>
              <a:t>Meet our  tour director / drop bags at hotel</a:t>
            </a:r>
          </a:p>
          <a:p>
            <a:pPr lvl="1">
              <a:buFont typeface="Wingdings" panose="05000000000000000000" pitchFamily="2" charset="2"/>
              <a:buChar char="§"/>
            </a:pPr>
            <a:r>
              <a:rPr lang="en-US" sz="1450" b="1" u="sng" dirty="0"/>
              <a:t>Paris city walk: </a:t>
            </a:r>
            <a:r>
              <a:rPr lang="en-US" sz="1450" b="1" dirty="0"/>
              <a:t>ÎIes de la Cité &amp; Saint Louis, </a:t>
            </a:r>
          </a:p>
          <a:p>
            <a:pPr marL="0" lvl="1" indent="0">
              <a:buNone/>
            </a:pPr>
            <a:r>
              <a:rPr lang="en-US" sz="1450" b="1" dirty="0"/>
              <a:t>    Latin Quarter </a:t>
            </a:r>
          </a:p>
          <a:p>
            <a:pPr lvl="1">
              <a:buFont typeface="Wingdings" panose="05000000000000000000" pitchFamily="2" charset="2"/>
              <a:buChar char="§"/>
            </a:pPr>
            <a:r>
              <a:rPr lang="en-US" sz="1450" b="1" dirty="0">
                <a:solidFill>
                  <a:srgbClr val="FF0000"/>
                </a:solidFill>
              </a:rPr>
              <a:t>Notre Dame Cathedral visit</a:t>
            </a:r>
          </a:p>
          <a:p>
            <a:pPr lvl="1">
              <a:buFont typeface="Wingdings" panose="05000000000000000000" pitchFamily="2" charset="2"/>
              <a:buChar char="§"/>
            </a:pPr>
            <a:r>
              <a:rPr lang="en-US" sz="1450" b="1" dirty="0"/>
              <a:t>Dinner in the Latin Quarter</a:t>
            </a:r>
            <a:endParaRPr lang="en-US" sz="1450" b="1" dirty="0">
              <a:solidFill>
                <a:prstClr val="black"/>
              </a:solidFill>
            </a:endParaRPr>
          </a:p>
          <a:p>
            <a:pPr marL="0" lvl="1" indent="0">
              <a:buClr>
                <a:prstClr val="white">
                  <a:lumMod val="50000"/>
                </a:prstClr>
              </a:buClr>
              <a:buNone/>
            </a:pPr>
            <a:endParaRPr lang="en-US" sz="1450" b="1" u="sng" dirty="0">
              <a:solidFill>
                <a:srgbClr val="0070C0"/>
              </a:solidFill>
            </a:endParaRPr>
          </a:p>
          <a:p>
            <a:pPr marL="0" lvl="1" indent="0">
              <a:buClr>
                <a:prstClr val="white">
                  <a:lumMod val="50000"/>
                </a:prstClr>
              </a:buClr>
              <a:buNone/>
            </a:pPr>
            <a:r>
              <a:rPr lang="en-US" sz="1450" b="1" u="sng" dirty="0">
                <a:solidFill>
                  <a:srgbClr val="0070C0"/>
                </a:solidFill>
              </a:rPr>
              <a:t>Day 3 – Paris landmarks</a:t>
            </a:r>
          </a:p>
          <a:p>
            <a:pPr lvl="1">
              <a:buClr>
                <a:prstClr val="white">
                  <a:lumMod val="50000"/>
                </a:prstClr>
              </a:buClr>
              <a:buFont typeface="Wingdings" panose="05000000000000000000" pitchFamily="2" charset="2"/>
              <a:buChar char="§"/>
            </a:pPr>
            <a:r>
              <a:rPr lang="en-US" sz="1450" b="1" u="sng" dirty="0"/>
              <a:t>Paris guided  (bus) sight-seeing tour: </a:t>
            </a:r>
            <a:r>
              <a:rPr lang="en-US" sz="1450" b="1" dirty="0">
                <a:solidFill>
                  <a:prstClr val="black"/>
                </a:solidFill>
              </a:rPr>
              <a:t>Arc de </a:t>
            </a:r>
          </a:p>
          <a:p>
            <a:pPr marL="0" lvl="1" indent="0">
              <a:buClr>
                <a:prstClr val="white">
                  <a:lumMod val="50000"/>
                </a:prstClr>
              </a:buClr>
              <a:buNone/>
            </a:pPr>
            <a:r>
              <a:rPr lang="en-US" sz="1450" b="1" dirty="0">
                <a:solidFill>
                  <a:prstClr val="black"/>
                </a:solidFill>
              </a:rPr>
              <a:t>   Triomphe, Champs Élysées, Eiffel Tower, </a:t>
            </a:r>
          </a:p>
          <a:p>
            <a:pPr marL="0" lvl="1" indent="0">
              <a:buClr>
                <a:prstClr val="white">
                  <a:lumMod val="50000"/>
                </a:prstClr>
              </a:buClr>
              <a:buNone/>
            </a:pPr>
            <a:r>
              <a:rPr lang="en-US" sz="1450" b="1" dirty="0">
                <a:solidFill>
                  <a:prstClr val="black"/>
                </a:solidFill>
              </a:rPr>
              <a:t>   Champ de Mars, École Militaire, les </a:t>
            </a:r>
          </a:p>
          <a:p>
            <a:pPr marL="0" lvl="1" indent="0">
              <a:buClr>
                <a:prstClr val="white">
                  <a:lumMod val="50000"/>
                </a:prstClr>
              </a:buClr>
              <a:buNone/>
            </a:pPr>
            <a:r>
              <a:rPr lang="en-US" sz="1450" b="1" dirty="0">
                <a:solidFill>
                  <a:prstClr val="black"/>
                </a:solidFill>
              </a:rPr>
              <a:t>   Invalides, Conciergerie, Tuileries, Place</a:t>
            </a:r>
          </a:p>
          <a:p>
            <a:pPr marL="0" lvl="1" indent="0">
              <a:buClr>
                <a:prstClr val="white">
                  <a:lumMod val="50000"/>
                </a:prstClr>
              </a:buClr>
              <a:buNone/>
            </a:pPr>
            <a:r>
              <a:rPr lang="en-US" sz="1450" b="1" dirty="0">
                <a:solidFill>
                  <a:prstClr val="black"/>
                </a:solidFill>
              </a:rPr>
              <a:t>   Vendôme, Opera House</a:t>
            </a:r>
          </a:p>
          <a:p>
            <a:pPr lvl="1">
              <a:buClr>
                <a:prstClr val="white">
                  <a:lumMod val="50000"/>
                </a:prstClr>
              </a:buClr>
              <a:buFont typeface="Wingdings" panose="05000000000000000000" pitchFamily="2" charset="2"/>
              <a:buChar char="§"/>
            </a:pPr>
            <a:r>
              <a:rPr lang="en-US" sz="1450" b="1" dirty="0">
                <a:solidFill>
                  <a:srgbClr val="FF0000"/>
                </a:solidFill>
              </a:rPr>
              <a:t>Père La Chaise Cemetery visit</a:t>
            </a:r>
          </a:p>
          <a:p>
            <a:pPr lvl="1">
              <a:buClr>
                <a:prstClr val="white">
                  <a:lumMod val="50000"/>
                </a:prstClr>
              </a:buClr>
              <a:buFont typeface="Wingdings" panose="05000000000000000000" pitchFamily="2" charset="2"/>
              <a:buChar char="§"/>
            </a:pPr>
            <a:r>
              <a:rPr lang="en-US" sz="1450" b="1" dirty="0">
                <a:solidFill>
                  <a:srgbClr val="FF0000"/>
                </a:solidFill>
              </a:rPr>
              <a:t>Eiffel Tower ascent</a:t>
            </a:r>
          </a:p>
          <a:p>
            <a:pPr lvl="1">
              <a:buClr>
                <a:prstClr val="white">
                  <a:lumMod val="50000"/>
                </a:prstClr>
              </a:buClr>
              <a:buFont typeface="Wingdings" panose="05000000000000000000" pitchFamily="2" charset="2"/>
              <a:buChar char="§"/>
            </a:pPr>
            <a:r>
              <a:rPr lang="en-US" sz="1450" b="1" dirty="0">
                <a:solidFill>
                  <a:srgbClr val="FF0000"/>
                </a:solidFill>
              </a:rPr>
              <a:t>Seine River cruise </a:t>
            </a:r>
            <a:r>
              <a:rPr lang="en-US" sz="1450" b="1" dirty="0">
                <a:solidFill>
                  <a:prstClr val="black"/>
                </a:solidFill>
              </a:rPr>
              <a:t>( at sunset—very beautiful)</a:t>
            </a:r>
          </a:p>
          <a:p>
            <a:pPr marL="0" lvl="1" indent="0">
              <a:buClr>
                <a:prstClr val="white">
                  <a:lumMod val="50000"/>
                </a:prstClr>
              </a:buClr>
              <a:buNone/>
            </a:pPr>
            <a:endParaRPr lang="en-US" sz="1450" b="1" dirty="0">
              <a:solidFill>
                <a:prstClr val="black"/>
              </a:solidFill>
            </a:endParaRPr>
          </a:p>
          <a:p>
            <a:pPr marL="0" lvl="1" indent="0">
              <a:buClr>
                <a:prstClr val="white">
                  <a:lumMod val="50000"/>
                </a:prstClr>
              </a:buClr>
              <a:buNone/>
            </a:pPr>
            <a:r>
              <a:rPr lang="en-US" sz="1450" b="1" u="sng" dirty="0">
                <a:solidFill>
                  <a:srgbClr val="0070C0"/>
                </a:solidFill>
              </a:rPr>
              <a:t>Day 4 – Paris </a:t>
            </a:r>
            <a:r>
              <a:rPr lang="en-US" sz="1450" b="1" u="sng" dirty="0">
                <a:solidFill>
                  <a:srgbClr val="0070C0"/>
                </a:solidFill>
                <a:sym typeface="Wingdings" panose="05000000000000000000" pitchFamily="2" charset="2"/>
              </a:rPr>
              <a:t> Cô</a:t>
            </a:r>
            <a:r>
              <a:rPr lang="en-US" sz="1450" b="1" u="sng" dirty="0">
                <a:solidFill>
                  <a:srgbClr val="0070C0"/>
                </a:solidFill>
              </a:rPr>
              <a:t>te d’Azur </a:t>
            </a:r>
          </a:p>
          <a:p>
            <a:pPr lvl="1">
              <a:buFont typeface="Wingdings" panose="05000000000000000000" pitchFamily="2" charset="2"/>
              <a:buChar char="§"/>
            </a:pPr>
            <a:r>
              <a:rPr lang="en-US" sz="1450" b="1" dirty="0">
                <a:solidFill>
                  <a:srgbClr val="FF0000"/>
                </a:solidFill>
              </a:rPr>
              <a:t>Louvre Museum visit</a:t>
            </a:r>
          </a:p>
          <a:p>
            <a:pPr lvl="1">
              <a:buFont typeface="Wingdings" panose="05000000000000000000" pitchFamily="2" charset="2"/>
              <a:buChar char="§"/>
            </a:pPr>
            <a:r>
              <a:rPr lang="en-US" sz="1450" b="1" dirty="0"/>
              <a:t>Travel to Nice on the TGV (bullet) train</a:t>
            </a:r>
          </a:p>
          <a:p>
            <a:pPr marL="0" lvl="1" indent="0">
              <a:buNone/>
            </a:pPr>
            <a:r>
              <a:rPr lang="en-US" sz="1450" b="1" dirty="0"/>
              <a:t> </a:t>
            </a:r>
          </a:p>
          <a:p>
            <a:pPr marL="0" lvl="1" indent="0">
              <a:buNone/>
            </a:pPr>
            <a:endParaRPr lang="en-US" sz="1450" b="1" dirty="0"/>
          </a:p>
        </p:txBody>
      </p:sp>
      <p:pic>
        <p:nvPicPr>
          <p:cNvPr id="2" name="Picture 1" descr="Map of Paris, the Cote d'Azur and Barcelona tour">
            <a:extLst>
              <a:ext uri="{FF2B5EF4-FFF2-40B4-BE49-F238E27FC236}">
                <a16:creationId xmlns:a16="http://schemas.microsoft.com/office/drawing/2014/main" id="{FC4E0F39-AB84-41D7-90B2-42AE022041A3}"/>
              </a:ext>
            </a:extLst>
          </p:cNvPr>
          <p:cNvPicPr>
            <a:picLocks noGrp="1"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88288" y="1001120"/>
            <a:ext cx="3428513" cy="34285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B76E2A9-B2CB-4C44-B3E2-B6A475D021A7}"/>
              </a:ext>
            </a:extLst>
          </p:cNvPr>
          <p:cNvPicPr>
            <a:picLocks noChangeAspect="1"/>
          </p:cNvPicPr>
          <p:nvPr/>
        </p:nvPicPr>
        <p:blipFill>
          <a:blip r:embed="rId3"/>
          <a:stretch>
            <a:fillRect/>
          </a:stretch>
        </p:blipFill>
        <p:spPr>
          <a:xfrm>
            <a:off x="4588289" y="4601236"/>
            <a:ext cx="3428512" cy="1625681"/>
          </a:xfrm>
          <a:prstGeom prst="rect">
            <a:avLst/>
          </a:prstGeom>
        </p:spPr>
      </p:pic>
    </p:spTree>
    <p:extLst>
      <p:ext uri="{BB962C8B-B14F-4D97-AF65-F5344CB8AC3E}">
        <p14:creationId xmlns:p14="http://schemas.microsoft.com/office/powerpoint/2010/main" val="3854902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Where we’re going …</a:t>
            </a:r>
          </a:p>
        </p:txBody>
      </p:sp>
      <p:sp>
        <p:nvSpPr>
          <p:cNvPr id="11" name="Text Placeholder 10"/>
          <p:cNvSpPr>
            <a:spLocks noGrp="1"/>
          </p:cNvSpPr>
          <p:nvPr>
            <p:ph type="body" sz="quarter" idx="14"/>
          </p:nvPr>
        </p:nvSpPr>
        <p:spPr>
          <a:xfrm>
            <a:off x="440186" y="666826"/>
            <a:ext cx="4817613" cy="6170980"/>
          </a:xfrm>
        </p:spPr>
        <p:txBody>
          <a:bodyPr/>
          <a:lstStyle/>
          <a:p>
            <a:pPr marL="0" lvl="1" indent="0">
              <a:buNone/>
            </a:pPr>
            <a:r>
              <a:rPr lang="en-US" sz="1500" b="1" dirty="0"/>
              <a:t> </a:t>
            </a:r>
          </a:p>
          <a:p>
            <a:pPr marL="0" lvl="1" indent="0">
              <a:buNone/>
            </a:pPr>
            <a:r>
              <a:rPr lang="en-US" sz="1500" b="1" u="sng" dirty="0">
                <a:solidFill>
                  <a:srgbClr val="0070C0"/>
                </a:solidFill>
              </a:rPr>
              <a:t>Day 5 -  Côte d’Azur ( French Riviera &amp; Monoco)</a:t>
            </a:r>
          </a:p>
          <a:p>
            <a:pPr lvl="1">
              <a:buFont typeface="Wingdings" panose="05000000000000000000" pitchFamily="2" charset="2"/>
              <a:buChar char="§"/>
            </a:pPr>
            <a:r>
              <a:rPr lang="en-US" sz="1500" b="1" dirty="0"/>
              <a:t>Monaco &amp; Eze excursion</a:t>
            </a:r>
          </a:p>
          <a:p>
            <a:pPr lvl="1">
              <a:buFont typeface="Wingdings" panose="05000000000000000000" pitchFamily="2" charset="2"/>
              <a:buChar char="§"/>
            </a:pPr>
            <a:r>
              <a:rPr lang="en-US" sz="1500" b="1" dirty="0"/>
              <a:t>Prince’s Palace of Monaco</a:t>
            </a:r>
          </a:p>
          <a:p>
            <a:pPr lvl="1">
              <a:buFont typeface="Wingdings" panose="05000000000000000000" pitchFamily="2" charset="2"/>
              <a:buChar char="§"/>
            </a:pPr>
            <a:r>
              <a:rPr lang="en-US" sz="1500" b="1" dirty="0">
                <a:solidFill>
                  <a:srgbClr val="FF0000"/>
                </a:solidFill>
              </a:rPr>
              <a:t>Perfumery visit in Eze</a:t>
            </a:r>
          </a:p>
          <a:p>
            <a:pPr lvl="1">
              <a:buFont typeface="Wingdings" panose="05000000000000000000" pitchFamily="2" charset="2"/>
              <a:buChar char="§"/>
            </a:pPr>
            <a:r>
              <a:rPr lang="en-US" sz="1500" b="1" dirty="0"/>
              <a:t>Nice tour director-lead sightseeing</a:t>
            </a:r>
          </a:p>
          <a:p>
            <a:pPr lvl="1">
              <a:buFont typeface="Wingdings" panose="05000000000000000000" pitchFamily="2" charset="2"/>
              <a:buChar char="§"/>
            </a:pPr>
            <a:r>
              <a:rPr lang="en-US" sz="1500" b="1" dirty="0"/>
              <a:t>Vieux Nice &amp; Promenade des Anglais</a:t>
            </a:r>
          </a:p>
          <a:p>
            <a:pPr marL="0" lvl="1" indent="0">
              <a:buNone/>
            </a:pPr>
            <a:endParaRPr lang="en-US" sz="1500" b="1" dirty="0"/>
          </a:p>
          <a:p>
            <a:pPr marL="0" lvl="1" indent="0">
              <a:buNone/>
            </a:pPr>
            <a:r>
              <a:rPr lang="en-US" sz="1500" b="1" u="sng" dirty="0">
                <a:solidFill>
                  <a:srgbClr val="0070C0"/>
                </a:solidFill>
              </a:rPr>
              <a:t>Day 6 -   Côte d’Azur </a:t>
            </a:r>
            <a:r>
              <a:rPr lang="en-US" sz="1500" b="1" u="sng" dirty="0">
                <a:solidFill>
                  <a:srgbClr val="0070C0"/>
                </a:solidFill>
                <a:sym typeface="Wingdings" panose="05000000000000000000" pitchFamily="2" charset="2"/>
              </a:rPr>
              <a:t> Provence (motor coach)</a:t>
            </a:r>
            <a:endParaRPr lang="en-US" sz="1500" b="1" u="sng" dirty="0">
              <a:solidFill>
                <a:srgbClr val="0070C0"/>
              </a:solidFill>
            </a:endParaRPr>
          </a:p>
          <a:p>
            <a:pPr lvl="1">
              <a:buFont typeface="Wingdings" panose="05000000000000000000" pitchFamily="2" charset="2"/>
              <a:buChar char="§"/>
            </a:pPr>
            <a:r>
              <a:rPr lang="en-US" sz="1500" b="1" dirty="0"/>
              <a:t>Travel to  Provence</a:t>
            </a:r>
          </a:p>
          <a:p>
            <a:pPr lvl="1">
              <a:buFont typeface="Wingdings" panose="05000000000000000000" pitchFamily="2" charset="2"/>
              <a:buChar char="§"/>
            </a:pPr>
            <a:r>
              <a:rPr lang="en-US" sz="1500" b="1" dirty="0"/>
              <a:t>Provence tour director-lead sightseeing</a:t>
            </a:r>
          </a:p>
          <a:p>
            <a:pPr lvl="1">
              <a:buFont typeface="Wingdings" panose="05000000000000000000" pitchFamily="2" charset="2"/>
              <a:buChar char="§"/>
            </a:pPr>
            <a:r>
              <a:rPr lang="en-US" sz="1500" b="1" dirty="0">
                <a:solidFill>
                  <a:srgbClr val="FF0000"/>
                </a:solidFill>
              </a:rPr>
              <a:t>Avignon, Pont du Gard visit</a:t>
            </a:r>
          </a:p>
          <a:p>
            <a:pPr lvl="1">
              <a:buFont typeface="Wingdings" panose="05000000000000000000" pitchFamily="2" charset="2"/>
              <a:buChar char="§"/>
            </a:pPr>
            <a:r>
              <a:rPr lang="en-US" sz="1500" b="1" dirty="0">
                <a:solidFill>
                  <a:srgbClr val="FF0000"/>
                </a:solidFill>
              </a:rPr>
              <a:t>Nîmes amphitheater visit</a:t>
            </a:r>
          </a:p>
          <a:p>
            <a:pPr lvl="1">
              <a:buFont typeface="Wingdings" panose="05000000000000000000" pitchFamily="2" charset="2"/>
              <a:buChar char="§"/>
            </a:pPr>
            <a:r>
              <a:rPr lang="en-US" sz="1500" b="1" dirty="0">
                <a:solidFill>
                  <a:srgbClr val="FF0000"/>
                </a:solidFill>
              </a:rPr>
              <a:t>Les Baux de Provence  visit</a:t>
            </a:r>
          </a:p>
          <a:p>
            <a:pPr marL="0" lvl="1" indent="0">
              <a:buNone/>
            </a:pPr>
            <a:endParaRPr lang="en-US" sz="1500" b="1" u="sng" dirty="0">
              <a:solidFill>
                <a:srgbClr val="0070C0"/>
              </a:solidFill>
            </a:endParaRPr>
          </a:p>
          <a:p>
            <a:pPr marL="0" lvl="1" indent="0">
              <a:buNone/>
            </a:pPr>
            <a:r>
              <a:rPr lang="en-US" sz="1500" b="1" u="sng" dirty="0">
                <a:solidFill>
                  <a:srgbClr val="0070C0"/>
                </a:solidFill>
              </a:rPr>
              <a:t>Day 7 -  Provence </a:t>
            </a:r>
            <a:r>
              <a:rPr lang="en-US" sz="1500" b="1" u="sng" dirty="0">
                <a:solidFill>
                  <a:srgbClr val="0070C0"/>
                </a:solidFill>
                <a:sym typeface="Wingdings" panose="05000000000000000000" pitchFamily="2" charset="2"/>
              </a:rPr>
              <a:t> </a:t>
            </a:r>
            <a:r>
              <a:rPr lang="en-US" sz="1500" b="1" u="sng" dirty="0">
                <a:solidFill>
                  <a:srgbClr val="0070C0"/>
                </a:solidFill>
              </a:rPr>
              <a:t>Barcelona (motor coach</a:t>
            </a:r>
          </a:p>
          <a:p>
            <a:pPr lvl="1">
              <a:buFont typeface="Wingdings" panose="05000000000000000000" pitchFamily="2" charset="2"/>
              <a:buChar char="§"/>
            </a:pPr>
            <a:r>
              <a:rPr lang="en-US" sz="1500" b="1" dirty="0"/>
              <a:t>Travel to Barcelona via Cuollioure (a beautifull</a:t>
            </a:r>
          </a:p>
          <a:p>
            <a:pPr marL="0" lvl="1" indent="0">
              <a:buNone/>
            </a:pPr>
            <a:r>
              <a:rPr lang="en-US" sz="1500" b="1" dirty="0"/>
              <a:t>   seaside town)</a:t>
            </a:r>
          </a:p>
          <a:p>
            <a:pPr lvl="1">
              <a:buFont typeface="Wingdings" panose="05000000000000000000" pitchFamily="2" charset="2"/>
              <a:buChar char="§"/>
            </a:pPr>
            <a:r>
              <a:rPr lang="en-US" sz="1500" b="1" dirty="0"/>
              <a:t>Tapas dinner in Barcelona</a:t>
            </a:r>
          </a:p>
          <a:p>
            <a:pPr lvl="1">
              <a:buFont typeface="Wingdings" panose="05000000000000000000" pitchFamily="2" charset="2"/>
              <a:buChar char="§"/>
            </a:pPr>
            <a:endParaRPr lang="en-US" sz="1300" b="1" dirty="0"/>
          </a:p>
          <a:p>
            <a:pPr marL="0" lvl="1" indent="0">
              <a:buClr>
                <a:prstClr val="white">
                  <a:lumMod val="50000"/>
                </a:prstClr>
              </a:buClr>
              <a:buNone/>
            </a:pPr>
            <a:r>
              <a:rPr lang="en-US" sz="1500" b="1" dirty="0">
                <a:solidFill>
                  <a:prstClr val="black"/>
                </a:solidFill>
              </a:rPr>
              <a:t> </a:t>
            </a:r>
          </a:p>
        </p:txBody>
      </p:sp>
      <p:pic>
        <p:nvPicPr>
          <p:cNvPr id="3" name="Picture 2" descr="A city with many people on the beach&#10;&#10;AI-generated content may be incorrect.">
            <a:extLst>
              <a:ext uri="{FF2B5EF4-FFF2-40B4-BE49-F238E27FC236}">
                <a16:creationId xmlns:a16="http://schemas.microsoft.com/office/drawing/2014/main" id="{4109D6BE-6E43-0764-6357-7BAFA3C71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37965"/>
            <a:ext cx="2959716" cy="1737360"/>
          </a:xfrm>
          <a:prstGeom prst="rect">
            <a:avLst/>
          </a:prstGeom>
        </p:spPr>
      </p:pic>
      <p:pic>
        <p:nvPicPr>
          <p:cNvPr id="2" name="Picture 1">
            <a:extLst>
              <a:ext uri="{FF2B5EF4-FFF2-40B4-BE49-F238E27FC236}">
                <a16:creationId xmlns:a16="http://schemas.microsoft.com/office/drawing/2014/main" id="{63734880-6668-5619-77B0-3B45FC9E0C65}"/>
              </a:ext>
            </a:extLst>
          </p:cNvPr>
          <p:cNvPicPr>
            <a:picLocks noChangeAspect="1"/>
          </p:cNvPicPr>
          <p:nvPr/>
        </p:nvPicPr>
        <p:blipFill>
          <a:blip r:embed="rId3"/>
          <a:stretch>
            <a:fillRect/>
          </a:stretch>
        </p:blipFill>
        <p:spPr>
          <a:xfrm>
            <a:off x="5181600" y="4927164"/>
            <a:ext cx="2331538" cy="1737360"/>
          </a:xfrm>
          <a:prstGeom prst="rect">
            <a:avLst/>
          </a:prstGeom>
        </p:spPr>
      </p:pic>
      <p:pic>
        <p:nvPicPr>
          <p:cNvPr id="6" name="Picture 5">
            <a:extLst>
              <a:ext uri="{FF2B5EF4-FFF2-40B4-BE49-F238E27FC236}">
                <a16:creationId xmlns:a16="http://schemas.microsoft.com/office/drawing/2014/main" id="{03A4A19C-8B75-B393-31DA-8135801F0F4B}"/>
              </a:ext>
            </a:extLst>
          </p:cNvPr>
          <p:cNvPicPr>
            <a:picLocks noChangeAspect="1"/>
          </p:cNvPicPr>
          <p:nvPr/>
        </p:nvPicPr>
        <p:blipFill>
          <a:blip r:embed="rId4"/>
          <a:stretch>
            <a:fillRect/>
          </a:stretch>
        </p:blipFill>
        <p:spPr>
          <a:xfrm>
            <a:off x="5181600" y="1136559"/>
            <a:ext cx="2533650" cy="1737360"/>
          </a:xfrm>
          <a:prstGeom prst="rect">
            <a:avLst/>
          </a:prstGeom>
        </p:spPr>
      </p:pic>
    </p:spTree>
    <p:extLst>
      <p:ext uri="{BB962C8B-B14F-4D97-AF65-F5344CB8AC3E}">
        <p14:creationId xmlns:p14="http://schemas.microsoft.com/office/powerpoint/2010/main" val="3614272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Where we’re going…</a:t>
            </a:r>
          </a:p>
        </p:txBody>
      </p:sp>
      <p:sp>
        <p:nvSpPr>
          <p:cNvPr id="11" name="Text Placeholder 10"/>
          <p:cNvSpPr>
            <a:spLocks noGrp="1"/>
          </p:cNvSpPr>
          <p:nvPr>
            <p:ph type="body" sz="quarter" idx="14"/>
          </p:nvPr>
        </p:nvSpPr>
        <p:spPr>
          <a:xfrm>
            <a:off x="76200" y="823707"/>
            <a:ext cx="4800600" cy="6002376"/>
          </a:xfrm>
        </p:spPr>
        <p:txBody>
          <a:bodyPr/>
          <a:lstStyle/>
          <a:p>
            <a:pPr marL="0" lvl="1" indent="0">
              <a:buNone/>
            </a:pPr>
            <a:r>
              <a:rPr lang="en-US" sz="1500" b="1" u="sng" dirty="0">
                <a:solidFill>
                  <a:srgbClr val="0070C0"/>
                </a:solidFill>
              </a:rPr>
              <a:t>Day 8 – Barcelona</a:t>
            </a:r>
          </a:p>
          <a:p>
            <a:pPr lvl="1">
              <a:buFont typeface="Wingdings" panose="05000000000000000000" pitchFamily="2" charset="2"/>
              <a:buChar char="§"/>
            </a:pPr>
            <a:r>
              <a:rPr lang="en-US" sz="1500" b="1" dirty="0">
                <a:solidFill>
                  <a:srgbClr val="FF0000"/>
                </a:solidFill>
              </a:rPr>
              <a:t>Casa Milà visit</a:t>
            </a:r>
          </a:p>
          <a:p>
            <a:pPr lvl="1">
              <a:buFont typeface="Wingdings" panose="05000000000000000000" pitchFamily="2" charset="2"/>
              <a:buChar char="§"/>
            </a:pPr>
            <a:r>
              <a:rPr lang="en-US" sz="1500" b="1" dirty="0">
                <a:solidFill>
                  <a:srgbClr val="FF0000"/>
                </a:solidFill>
              </a:rPr>
              <a:t>Gaudí’s Sagrada Familia guided visit</a:t>
            </a:r>
          </a:p>
          <a:p>
            <a:pPr lvl="1">
              <a:buFont typeface="Wingdings" panose="05000000000000000000" pitchFamily="2" charset="2"/>
              <a:buChar char="§"/>
            </a:pPr>
            <a:r>
              <a:rPr lang="en-US" sz="1500" b="1" dirty="0">
                <a:solidFill>
                  <a:srgbClr val="FF0000"/>
                </a:solidFill>
              </a:rPr>
              <a:t>Montjuïc cable car ride</a:t>
            </a:r>
          </a:p>
          <a:p>
            <a:pPr lvl="1">
              <a:buFont typeface="Wingdings" panose="05000000000000000000" pitchFamily="2" charset="2"/>
              <a:buChar char="§"/>
            </a:pPr>
            <a:r>
              <a:rPr lang="en-US" sz="1500" b="1" dirty="0"/>
              <a:t>Barcelona guided sightseeing tour (bus &amp;  walking) – Plaça d’Espanya, Montjuïc Hill, Parc Guëll visit</a:t>
            </a:r>
          </a:p>
          <a:p>
            <a:pPr lvl="1">
              <a:buFont typeface="Wingdings" panose="05000000000000000000" pitchFamily="2" charset="2"/>
              <a:buChar char="§"/>
            </a:pPr>
            <a:r>
              <a:rPr lang="en-US" sz="1500" b="1" dirty="0"/>
              <a:t>Paella dinner</a:t>
            </a:r>
          </a:p>
          <a:p>
            <a:pPr marL="0" lvl="1" indent="0">
              <a:buNone/>
            </a:pPr>
            <a:endParaRPr lang="en-US" sz="1500" b="1" dirty="0"/>
          </a:p>
          <a:p>
            <a:pPr marL="0" lvl="1" indent="0">
              <a:buNone/>
            </a:pPr>
            <a:r>
              <a:rPr lang="en-US" sz="1500" b="1" u="sng" dirty="0">
                <a:solidFill>
                  <a:srgbClr val="0070C0"/>
                </a:solidFill>
              </a:rPr>
              <a:t>, Day 9 -  Figueras &amp; Port Llegat</a:t>
            </a:r>
          </a:p>
          <a:p>
            <a:pPr lvl="1">
              <a:buFont typeface="Wingdings" panose="05000000000000000000" pitchFamily="2" charset="2"/>
              <a:buChar char="§"/>
            </a:pPr>
            <a:r>
              <a:rPr lang="en-US" sz="1500" b="1" dirty="0"/>
              <a:t>Figueras guided excursion—including</a:t>
            </a:r>
            <a:r>
              <a:rPr lang="en-US" sz="1500" b="1" dirty="0">
                <a:solidFill>
                  <a:srgbClr val="FF0000"/>
                </a:solidFill>
              </a:rPr>
              <a:t> the Dalí</a:t>
            </a:r>
          </a:p>
          <a:p>
            <a:pPr marL="0" lvl="1" indent="0">
              <a:buNone/>
            </a:pPr>
            <a:r>
              <a:rPr lang="en-US" sz="1500" b="1" dirty="0">
                <a:solidFill>
                  <a:srgbClr val="FF0000"/>
                </a:solidFill>
              </a:rPr>
              <a:t>   Theater Museum</a:t>
            </a:r>
          </a:p>
          <a:p>
            <a:pPr lvl="1">
              <a:buFont typeface="Wingdings" panose="05000000000000000000" pitchFamily="2" charset="2"/>
              <a:buChar char="§"/>
            </a:pPr>
            <a:r>
              <a:rPr lang="en-US" sz="1500" b="1" dirty="0">
                <a:solidFill>
                  <a:srgbClr val="FF0000"/>
                </a:solidFill>
              </a:rPr>
              <a:t>Dalí Home Museum visit</a:t>
            </a:r>
          </a:p>
          <a:p>
            <a:pPr lvl="1">
              <a:buFont typeface="Wingdings" panose="05000000000000000000" pitchFamily="2" charset="2"/>
              <a:buChar char="§"/>
            </a:pPr>
            <a:r>
              <a:rPr lang="en-US" sz="1500" b="1" dirty="0">
                <a:solidFill>
                  <a:prstClr val="black"/>
                </a:solidFill>
              </a:rPr>
              <a:t>Las Ramblas  de Barcelona  scavenger hunt</a:t>
            </a:r>
          </a:p>
          <a:p>
            <a:pPr marL="0" lvl="1" indent="0">
              <a:buNone/>
            </a:pPr>
            <a:endParaRPr lang="en-US" sz="1500" b="1" dirty="0">
              <a:solidFill>
                <a:prstClr val="black"/>
              </a:solidFill>
            </a:endParaRPr>
          </a:p>
          <a:p>
            <a:pPr marL="0" lvl="1" indent="0">
              <a:buClr>
                <a:prstClr val="white">
                  <a:lumMod val="50000"/>
                </a:prstClr>
              </a:buClr>
              <a:buNone/>
            </a:pPr>
            <a:r>
              <a:rPr lang="en-US" sz="1500" b="1" u="sng" dirty="0">
                <a:solidFill>
                  <a:srgbClr val="0070C0"/>
                </a:solidFill>
              </a:rPr>
              <a:t>Day 10 -  Flight home from Barcelona</a:t>
            </a:r>
          </a:p>
          <a:p>
            <a:pPr lvl="1">
              <a:buFont typeface="Wingdings" panose="05000000000000000000" pitchFamily="2" charset="2"/>
              <a:buChar char="§"/>
            </a:pPr>
            <a:r>
              <a:rPr lang="en-US" sz="1500" b="1" dirty="0"/>
              <a:t>Note: Depending on flight departure times, there may be an opportunity for some extra sightseeing (walking) and / or shopping time in the morning </a:t>
            </a:r>
            <a:r>
              <a:rPr lang="en-US" sz="1500" b="1" dirty="0">
                <a:sym typeface="Wingdings" panose="05000000000000000000" pitchFamily="2" charset="2"/>
              </a:rPr>
              <a:t> </a:t>
            </a:r>
            <a:endParaRPr lang="en-US" sz="1500" b="1" dirty="0"/>
          </a:p>
          <a:p>
            <a:pPr marL="0" lvl="1" indent="0">
              <a:buNone/>
            </a:pPr>
            <a:endParaRPr lang="en-US" sz="1500" b="1" dirty="0"/>
          </a:p>
          <a:p>
            <a:pPr marL="0" lvl="1" indent="0">
              <a:buNone/>
            </a:pPr>
            <a:endParaRPr lang="en-US" sz="1500" b="1" dirty="0"/>
          </a:p>
          <a:p>
            <a:pPr marL="0" lvl="1" indent="0">
              <a:buNone/>
            </a:pPr>
            <a:endParaRPr lang="en-US" sz="1500" b="1" dirty="0"/>
          </a:p>
          <a:p>
            <a:pPr lvl="1">
              <a:buFont typeface="Wingdings" panose="05000000000000000000" pitchFamily="2" charset="2"/>
              <a:buChar char="§"/>
            </a:pPr>
            <a:endParaRPr lang="en-US" sz="1500" b="1" dirty="0"/>
          </a:p>
        </p:txBody>
      </p:sp>
      <p:pic>
        <p:nvPicPr>
          <p:cNvPr id="3" name="Picture 2">
            <a:extLst>
              <a:ext uri="{FF2B5EF4-FFF2-40B4-BE49-F238E27FC236}">
                <a16:creationId xmlns:a16="http://schemas.microsoft.com/office/drawing/2014/main" id="{A64A5888-1053-EC58-2F49-092F692E8A2A}"/>
              </a:ext>
            </a:extLst>
          </p:cNvPr>
          <p:cNvPicPr>
            <a:picLocks noChangeAspect="1"/>
          </p:cNvPicPr>
          <p:nvPr/>
        </p:nvPicPr>
        <p:blipFill>
          <a:blip r:embed="rId2"/>
          <a:stretch>
            <a:fillRect/>
          </a:stretch>
        </p:blipFill>
        <p:spPr>
          <a:xfrm>
            <a:off x="5562600" y="914400"/>
            <a:ext cx="2364606" cy="2514600"/>
          </a:xfrm>
          <a:prstGeom prst="rect">
            <a:avLst/>
          </a:prstGeom>
        </p:spPr>
      </p:pic>
      <p:pic>
        <p:nvPicPr>
          <p:cNvPr id="10" name="Picture 9">
            <a:extLst>
              <a:ext uri="{FF2B5EF4-FFF2-40B4-BE49-F238E27FC236}">
                <a16:creationId xmlns:a16="http://schemas.microsoft.com/office/drawing/2014/main" id="{19EDAD19-6CD3-4AA4-99A0-63465A37914F}"/>
              </a:ext>
            </a:extLst>
          </p:cNvPr>
          <p:cNvPicPr>
            <a:picLocks noChangeAspect="1"/>
          </p:cNvPicPr>
          <p:nvPr/>
        </p:nvPicPr>
        <p:blipFill>
          <a:blip r:embed="rId3"/>
          <a:stretch>
            <a:fillRect/>
          </a:stretch>
        </p:blipFill>
        <p:spPr>
          <a:xfrm>
            <a:off x="5562600" y="3733800"/>
            <a:ext cx="2414683" cy="2514600"/>
          </a:xfrm>
          <a:prstGeom prst="rect">
            <a:avLst/>
          </a:prstGeom>
        </p:spPr>
      </p:pic>
    </p:spTree>
    <p:extLst>
      <p:ext uri="{BB962C8B-B14F-4D97-AF65-F5344CB8AC3E}">
        <p14:creationId xmlns:p14="http://schemas.microsoft.com/office/powerpoint/2010/main" val="3364293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464" y="20194"/>
            <a:ext cx="8287072" cy="803513"/>
          </a:xfrm>
        </p:spPr>
        <p:txBody>
          <a:bodyPr/>
          <a:lstStyle/>
          <a:p>
            <a:r>
              <a:rPr lang="en-US" b="1" dirty="0"/>
              <a:t>To learn more details about itinerary…</a:t>
            </a:r>
          </a:p>
        </p:txBody>
      </p:sp>
      <p:sp>
        <p:nvSpPr>
          <p:cNvPr id="3" name="Text Placeholder 2"/>
          <p:cNvSpPr>
            <a:spLocks noGrp="1"/>
          </p:cNvSpPr>
          <p:nvPr>
            <p:ph type="body" sz="quarter" idx="12"/>
          </p:nvPr>
        </p:nvSpPr>
        <p:spPr>
          <a:xfrm>
            <a:off x="152400" y="1143000"/>
            <a:ext cx="9067800" cy="487679"/>
          </a:xfrm>
        </p:spPr>
        <p:txBody>
          <a:bodyPr numCol="1" spcCol="91440"/>
          <a:lstStyle/>
          <a:p>
            <a:pPr fontAlgn="base"/>
            <a:r>
              <a:rPr lang="en-US" dirty="0">
                <a:solidFill>
                  <a:schemeClr val="tx1"/>
                </a:solidFill>
              </a:rPr>
              <a:t>…Visit the tour sign-up page, </a:t>
            </a:r>
            <a:r>
              <a:rPr lang="en-US" dirty="0">
                <a:solidFill>
                  <a:srgbClr val="0070C0"/>
                </a:solidFill>
              </a:rPr>
              <a:t>and click on the blue links. </a:t>
            </a:r>
          </a:p>
        </p:txBody>
      </p:sp>
      <p:sp>
        <p:nvSpPr>
          <p:cNvPr id="4" name="Text Placeholder 2"/>
          <p:cNvSpPr txBox="1">
            <a:spLocks/>
          </p:cNvSpPr>
          <p:nvPr/>
        </p:nvSpPr>
        <p:spPr>
          <a:xfrm>
            <a:off x="454131" y="1600200"/>
            <a:ext cx="8153400" cy="1935480"/>
          </a:xfrm>
          <a:prstGeom prst="rect">
            <a:avLst/>
          </a:prstGeom>
        </p:spPr>
        <p:txBody>
          <a:bodyPr lIns="91440" numCol="2" spcCol="91440"/>
          <a:lstStyle>
            <a:lvl1pPr marL="0" indent="-164592" algn="l" defTabSz="457200" rtl="0" eaLnBrk="1" latinLnBrk="0" hangingPunct="1">
              <a:spcBef>
                <a:spcPts val="1200"/>
              </a:spcBef>
              <a:buClrTx/>
              <a:buSzPct val="115000"/>
              <a:buFont typeface="Verdana Bold"/>
              <a:buNone/>
              <a:defRPr sz="2500" b="1" i="0" kern="1200">
                <a:solidFill>
                  <a:srgbClr val="26A5DF"/>
                </a:solidFill>
                <a:latin typeface="Arial" pitchFamily="34" charset="0"/>
                <a:ea typeface="+mn-ea"/>
                <a:cs typeface="Arial" pitchFamily="34" charset="0"/>
              </a:defRPr>
            </a:lvl1pPr>
            <a:lvl2pPr marL="182880" indent="-182880" algn="l" defTabSz="457200" rtl="0" eaLnBrk="1" latinLnBrk="0" hangingPunct="1">
              <a:spcBef>
                <a:spcPts val="300"/>
              </a:spcBef>
              <a:buClr>
                <a:schemeClr val="bg1">
                  <a:lumMod val="50000"/>
                </a:schemeClr>
              </a:buClr>
              <a:buFont typeface="Lucida Grande"/>
              <a:buChar char="›"/>
              <a:defRPr sz="1800" b="0" i="0" kern="1200" baseline="0">
                <a:solidFill>
                  <a:schemeClr val="tx1"/>
                </a:solidFill>
                <a:latin typeface="Arial" pitchFamily="34" charset="0"/>
                <a:ea typeface="+mn-ea"/>
                <a:cs typeface="Arial" pitchFamily="34" charset="0"/>
              </a:defRPr>
            </a:lvl2pPr>
            <a:lvl3pPr marL="548640" indent="-182880" algn="l" defTabSz="457200" rtl="0" eaLnBrk="1" latinLnBrk="0" hangingPunct="1">
              <a:spcBef>
                <a:spcPts val="600"/>
              </a:spcBef>
              <a:buClr>
                <a:schemeClr val="bg1">
                  <a:lumMod val="50000"/>
                </a:schemeClr>
              </a:buClr>
              <a:buFont typeface="Arial"/>
              <a:buChar char="•"/>
              <a:defRPr sz="1600" b="0" i="0" kern="1200">
                <a:solidFill>
                  <a:schemeClr val="tx1"/>
                </a:solidFill>
                <a:latin typeface="Arial" pitchFamily="34" charset="0"/>
                <a:ea typeface="+mn-ea"/>
                <a:cs typeface="Arial" pitchFamily="34" charset="0"/>
              </a:defRPr>
            </a:lvl3pPr>
            <a:lvl4pPr marL="731520" indent="-182880" algn="l" defTabSz="457200" rtl="0" eaLnBrk="1" latinLnBrk="0" hangingPunct="1">
              <a:spcBef>
                <a:spcPts val="600"/>
              </a:spcBef>
              <a:buClr>
                <a:schemeClr val="bg1">
                  <a:lumMod val="50000"/>
                </a:schemeClr>
              </a:buClr>
              <a:buSzPct val="75000"/>
              <a:buFont typeface="Wingdings" charset="2"/>
              <a:buChar char="§"/>
              <a:defRPr sz="1600" b="0" i="0" kern="1200">
                <a:solidFill>
                  <a:schemeClr val="tx1"/>
                </a:solidFill>
                <a:latin typeface="Arial" pitchFamily="34" charset="0"/>
                <a:ea typeface="+mn-ea"/>
                <a:cs typeface="Arial" pitchFamily="34" charset="0"/>
              </a:defRPr>
            </a:lvl4pPr>
            <a:lvl5pPr marL="914400" indent="-274320" algn="l" defTabSz="457200" rtl="0" eaLnBrk="1" latinLnBrk="0" hangingPunct="1">
              <a:spcBef>
                <a:spcPct val="20000"/>
              </a:spcBef>
              <a:buClr>
                <a:schemeClr val="bg1">
                  <a:lumMod val="50000"/>
                </a:schemeClr>
              </a:buClr>
              <a:buFont typeface="Lucida Grande"/>
              <a:buChar char="-"/>
              <a:defRPr sz="1600" b="0" i="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fontAlgn="base">
              <a:spcAft>
                <a:spcPts val="0"/>
              </a:spcAft>
              <a:buNone/>
            </a:pPr>
            <a:br>
              <a:rPr lang="en-US" dirty="0"/>
            </a:br>
            <a:endParaRPr lang="en-US" dirty="0"/>
          </a:p>
          <a:p>
            <a:pPr lvl="1" fontAlgn="base">
              <a:spcAft>
                <a:spcPts val="0"/>
              </a:spcAft>
            </a:pPr>
            <a:endParaRPr lang="en-US" dirty="0"/>
          </a:p>
          <a:p>
            <a:pPr lvl="1" fontAlgn="base">
              <a:spcAft>
                <a:spcPts val="0"/>
              </a:spcAft>
            </a:pPr>
            <a:endParaRPr lang="en-US" dirty="0"/>
          </a:p>
          <a:p>
            <a:pPr fontAlgn="auto">
              <a:spcAft>
                <a:spcPts val="0"/>
              </a:spcAft>
            </a:pPr>
            <a:endParaRPr lang="en-US" dirty="0"/>
          </a:p>
          <a:p>
            <a:pPr fontAlgn="auto">
              <a:spcAft>
                <a:spcPts val="0"/>
              </a:spcAft>
            </a:pPr>
            <a:endParaRPr lang="en-US" dirty="0"/>
          </a:p>
        </p:txBody>
      </p:sp>
      <p:pic>
        <p:nvPicPr>
          <p:cNvPr id="2" name="Picture 1">
            <a:extLst>
              <a:ext uri="{FF2B5EF4-FFF2-40B4-BE49-F238E27FC236}">
                <a16:creationId xmlns:a16="http://schemas.microsoft.com/office/drawing/2014/main" id="{23B87767-3FEE-4B66-9815-30A51BBC10B7}"/>
              </a:ext>
            </a:extLst>
          </p:cNvPr>
          <p:cNvPicPr>
            <a:picLocks noChangeAspect="1"/>
          </p:cNvPicPr>
          <p:nvPr/>
        </p:nvPicPr>
        <p:blipFill>
          <a:blip r:embed="rId3"/>
          <a:stretch>
            <a:fillRect/>
          </a:stretch>
        </p:blipFill>
        <p:spPr>
          <a:xfrm>
            <a:off x="428464" y="1752600"/>
            <a:ext cx="4166667" cy="4114800"/>
          </a:xfrm>
          <a:prstGeom prst="rect">
            <a:avLst/>
          </a:prstGeom>
        </p:spPr>
      </p:pic>
      <p:pic>
        <p:nvPicPr>
          <p:cNvPr id="7" name="Picture 6">
            <a:extLst>
              <a:ext uri="{FF2B5EF4-FFF2-40B4-BE49-F238E27FC236}">
                <a16:creationId xmlns:a16="http://schemas.microsoft.com/office/drawing/2014/main" id="{61B6737A-5B32-4868-9DF6-A0DAE39FE8FE}"/>
              </a:ext>
            </a:extLst>
          </p:cNvPr>
          <p:cNvPicPr>
            <a:picLocks noChangeAspect="1"/>
          </p:cNvPicPr>
          <p:nvPr/>
        </p:nvPicPr>
        <p:blipFill>
          <a:blip r:embed="rId4"/>
          <a:stretch>
            <a:fillRect/>
          </a:stretch>
        </p:blipFill>
        <p:spPr>
          <a:xfrm>
            <a:off x="4984054" y="1752600"/>
            <a:ext cx="3731482" cy="4114800"/>
          </a:xfrm>
          <a:prstGeom prst="rect">
            <a:avLst/>
          </a:prstGeom>
        </p:spPr>
      </p:pic>
      <p:sp>
        <p:nvSpPr>
          <p:cNvPr id="8" name="Rectangle 7">
            <a:extLst>
              <a:ext uri="{FF2B5EF4-FFF2-40B4-BE49-F238E27FC236}">
                <a16:creationId xmlns:a16="http://schemas.microsoft.com/office/drawing/2014/main" id="{1028915C-7CEC-4F6F-AF0F-CAD8F0A136E8}"/>
              </a:ext>
            </a:extLst>
          </p:cNvPr>
          <p:cNvSpPr/>
          <p:nvPr/>
        </p:nvSpPr>
        <p:spPr>
          <a:xfrm>
            <a:off x="1906285" y="6096000"/>
            <a:ext cx="5342425" cy="477054"/>
          </a:xfrm>
          <a:prstGeom prst="rect">
            <a:avLst/>
          </a:prstGeom>
        </p:spPr>
        <p:txBody>
          <a:bodyPr wrap="none">
            <a:spAutoFit/>
          </a:bodyPr>
          <a:lstStyle/>
          <a:p>
            <a:r>
              <a:rPr lang="en-US" sz="2500" b="1" dirty="0">
                <a:solidFill>
                  <a:srgbClr val="C00000"/>
                </a:solidFill>
                <a:hlinkClick r:id="rId5"/>
              </a:rPr>
              <a:t>www.explorica.com/wayman-2027</a:t>
            </a:r>
            <a:endParaRPr lang="en-US" sz="2500" b="1" dirty="0">
              <a:solidFill>
                <a:srgbClr val="C00000"/>
              </a:solidFill>
            </a:endParaRPr>
          </a:p>
        </p:txBody>
      </p:sp>
    </p:spTree>
    <p:extLst>
      <p:ext uri="{BB962C8B-B14F-4D97-AF65-F5344CB8AC3E}">
        <p14:creationId xmlns:p14="http://schemas.microsoft.com/office/powerpoint/2010/main" val="1629266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98885-593A-76F1-34E6-EA421BA1C2D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2AA3D5D-E220-5E49-DD91-FACFC53409C9}"/>
              </a:ext>
            </a:extLst>
          </p:cNvPr>
          <p:cNvSpPr>
            <a:spLocks noGrp="1"/>
          </p:cNvSpPr>
          <p:nvPr>
            <p:ph type="title"/>
          </p:nvPr>
        </p:nvSpPr>
        <p:spPr>
          <a:xfrm>
            <a:off x="428464" y="20194"/>
            <a:ext cx="8563136" cy="803513"/>
          </a:xfrm>
        </p:spPr>
        <p:txBody>
          <a:bodyPr/>
          <a:lstStyle/>
          <a:p>
            <a:r>
              <a:rPr lang="en-US" b="1" dirty="0"/>
              <a:t>Note: No need to take notes …</a:t>
            </a:r>
            <a:r>
              <a:rPr lang="en-US" b="1" dirty="0">
                <a:sym typeface="Wingdings" panose="05000000000000000000" pitchFamily="2" charset="2"/>
              </a:rPr>
              <a:t> </a:t>
            </a:r>
            <a:endParaRPr lang="en-US" b="1" dirty="0"/>
          </a:p>
        </p:txBody>
      </p:sp>
      <p:sp>
        <p:nvSpPr>
          <p:cNvPr id="6" name="TextBox 5">
            <a:extLst>
              <a:ext uri="{FF2B5EF4-FFF2-40B4-BE49-F238E27FC236}">
                <a16:creationId xmlns:a16="http://schemas.microsoft.com/office/drawing/2014/main" id="{6B358686-570F-BEE8-22EE-E0EDD6C9C401}"/>
              </a:ext>
            </a:extLst>
          </p:cNvPr>
          <p:cNvSpPr txBox="1"/>
          <p:nvPr/>
        </p:nvSpPr>
        <p:spPr>
          <a:xfrm>
            <a:off x="152400" y="1219200"/>
            <a:ext cx="8686800" cy="1601849"/>
          </a:xfrm>
          <a:prstGeom prst="rect">
            <a:avLst/>
          </a:prstGeom>
          <a:noFill/>
        </p:spPr>
        <p:txBody>
          <a:bodyPr wrap="square">
            <a:spAutoFit/>
          </a:bodyPr>
          <a:lstStyle/>
          <a:p>
            <a:pPr marL="0" marR="0" algn="ctr">
              <a:lnSpc>
                <a:spcPct val="107000"/>
              </a:lnSpc>
              <a:spcAft>
                <a:spcPts val="800"/>
              </a:spcAft>
              <a:buNone/>
            </a:pPr>
            <a:r>
              <a:rPr lang="en-US" sz="2000" u="sng" dirty="0">
                <a:effectLst/>
                <a:latin typeface="Arial Black" panose="020B0A04020102020204" pitchFamily="34" charset="0"/>
                <a:ea typeface="Arial Black" panose="020B0A04020102020204" pitchFamily="34" charset="0"/>
                <a:cs typeface="Arial Black" panose="020B0A04020102020204" pitchFamily="34" charset="0"/>
              </a:rPr>
              <a:t>...</a:t>
            </a:r>
            <a:r>
              <a:rPr lang="en-US" sz="2000" i="1" u="sng" dirty="0">
                <a:effectLst/>
                <a:latin typeface="Arial Black" panose="020B0A04020102020204" pitchFamily="34" charset="0"/>
                <a:ea typeface="Arial Black" panose="020B0A04020102020204" pitchFamily="34" charset="0"/>
                <a:cs typeface="Arial Black" panose="020B0A04020102020204" pitchFamily="34" charset="0"/>
              </a:rPr>
              <a:t>Unless you want to</a:t>
            </a:r>
            <a:r>
              <a:rPr lang="en-US" sz="2000" u="sng" dirty="0">
                <a:effectLst/>
                <a:latin typeface="Arial Black" panose="020B0A04020102020204" pitchFamily="34" charset="0"/>
                <a:ea typeface="Arial Black" panose="020B0A04020102020204" pitchFamily="34" charset="0"/>
                <a:cs typeface="Arial Black" panose="020B0A04020102020204" pitchFamily="34" charset="0"/>
              </a:rPr>
              <a:t>, of course. </a:t>
            </a:r>
          </a:p>
          <a:p>
            <a:pPr marL="0" marR="0">
              <a:lnSpc>
                <a:spcPct val="107000"/>
              </a:lnSpc>
              <a:spcAft>
                <a:spcPts val="800"/>
              </a:spcAft>
              <a:buNone/>
            </a:pPr>
            <a:endParaRPr lang="en-US" sz="2000" u="sng" dirty="0">
              <a:latin typeface="Arial Black" panose="020B0A04020102020204" pitchFamily="34" charset="0"/>
              <a:ea typeface="Arial Black" panose="020B0A04020102020204" pitchFamily="34" charset="0"/>
              <a:cs typeface="Arial Black" panose="020B0A04020102020204" pitchFamily="34" charset="0"/>
            </a:endParaRPr>
          </a:p>
          <a:p>
            <a:pPr marL="0" marR="0" algn="ctr">
              <a:lnSpc>
                <a:spcPct val="107000"/>
              </a:lnSpc>
              <a:spcAft>
                <a:spcPts val="800"/>
              </a:spcAft>
              <a:buNone/>
            </a:pPr>
            <a:r>
              <a:rPr lang="en-US" sz="2000" dirty="0">
                <a:effectLst/>
                <a:latin typeface="Arial Black" panose="020B0A04020102020204" pitchFamily="34" charset="0"/>
                <a:ea typeface="Arial Black" panose="020B0A04020102020204" pitchFamily="34" charset="0"/>
                <a:cs typeface="Arial Black" panose="020B0A04020102020204" pitchFamily="34" charset="0"/>
              </a:rPr>
              <a:t>BUT</a:t>
            </a:r>
            <a:r>
              <a:rPr lang="en-US" sz="2000" u="sng" dirty="0">
                <a:effectLst/>
                <a:latin typeface="Arial Black" panose="020B0A04020102020204" pitchFamily="34" charset="0"/>
                <a:ea typeface="Arial Black" panose="020B0A04020102020204" pitchFamily="34" charset="0"/>
                <a:cs typeface="Arial Black" panose="020B0A04020102020204" pitchFamily="34" charset="0"/>
              </a:rPr>
              <a:t> ALL</a:t>
            </a:r>
            <a:r>
              <a:rPr lang="en-US" sz="2000" dirty="0">
                <a:effectLst/>
                <a:latin typeface="Arial Black" panose="020B0A04020102020204" pitchFamily="34" charset="0"/>
                <a:ea typeface="Arial Black" panose="020B0A04020102020204" pitchFamily="34" charset="0"/>
                <a:cs typeface="Arial Black" panose="020B0A04020102020204" pitchFamily="34" charset="0"/>
              </a:rPr>
              <a:t> INFO FROM THIS MEETING WILL BE POSTED ON MR. WAYMAN’S </a:t>
            </a:r>
            <a:r>
              <a:rPr lang="en-US" sz="2000" u="sng" dirty="0">
                <a:solidFill>
                  <a:srgbClr val="C00000"/>
                </a:solidFill>
                <a:effectLst/>
                <a:latin typeface="Arial Black" panose="020B0A04020102020204" pitchFamily="34" charset="0"/>
                <a:ea typeface="Arial Black" panose="020B0A04020102020204" pitchFamily="34" charset="0"/>
                <a:cs typeface="Arial Black" panose="020B0A04020102020204" pitchFamily="34" charset="0"/>
              </a:rPr>
              <a:t>WEBSITE</a:t>
            </a:r>
            <a:r>
              <a:rPr lang="en-US" sz="2000" dirty="0">
                <a:effectLst/>
                <a:latin typeface="Arial Black" panose="020B0A04020102020204" pitchFamily="34" charset="0"/>
                <a:ea typeface="Arial Black" panose="020B0A04020102020204" pitchFamily="34" charset="0"/>
                <a:cs typeface="Arial Black" panose="020B0A04020102020204" pitchFamily="34" charset="0"/>
              </a:rPr>
              <a:t> RIGHT AFTER THE MEETING:</a:t>
            </a:r>
            <a:endParaRPr lang="en-US" sz="1500" dirty="0">
              <a:effectLst/>
              <a:latin typeface="Book Antiqua" panose="02040602050305030304" pitchFamily="18" charset="0"/>
              <a:ea typeface="Book Antiqua" panose="02040602050305030304" pitchFamily="18" charset="0"/>
              <a:cs typeface="Book Antiqua" panose="02040602050305030304" pitchFamily="18" charset="0"/>
            </a:endParaRPr>
          </a:p>
        </p:txBody>
      </p:sp>
      <p:pic>
        <p:nvPicPr>
          <p:cNvPr id="7" name="Picture 6" descr="A qr code with a white background&#10;&#10;AI-generated content may be incorrect.">
            <a:extLst>
              <a:ext uri="{FF2B5EF4-FFF2-40B4-BE49-F238E27FC236}">
                <a16:creationId xmlns:a16="http://schemas.microsoft.com/office/drawing/2014/main" id="{6B2B1830-2701-0B46-A9E3-60682B777107}"/>
              </a:ext>
            </a:extLst>
          </p:cNvPr>
          <p:cNvPicPr>
            <a:picLocks noChangeAspect="1"/>
          </p:cNvPicPr>
          <p:nvPr/>
        </p:nvPicPr>
        <p:blipFill>
          <a:blip r:embed="rId3"/>
          <a:stretch>
            <a:fillRect/>
          </a:stretch>
        </p:blipFill>
        <p:spPr>
          <a:xfrm>
            <a:off x="2897910" y="3200400"/>
            <a:ext cx="2785872" cy="2743200"/>
          </a:xfrm>
          <a:prstGeom prst="rect">
            <a:avLst/>
          </a:prstGeom>
        </p:spPr>
      </p:pic>
      <p:pic>
        <p:nvPicPr>
          <p:cNvPr id="8" name="Picture 7">
            <a:extLst>
              <a:ext uri="{FF2B5EF4-FFF2-40B4-BE49-F238E27FC236}">
                <a16:creationId xmlns:a16="http://schemas.microsoft.com/office/drawing/2014/main" id="{A1F49A93-104F-3447-B958-6A2386CABD6C}"/>
              </a:ext>
            </a:extLst>
          </p:cNvPr>
          <p:cNvPicPr>
            <a:picLocks noChangeAspect="1"/>
          </p:cNvPicPr>
          <p:nvPr/>
        </p:nvPicPr>
        <p:blipFill>
          <a:blip r:embed="rId4"/>
          <a:stretch>
            <a:fillRect/>
          </a:stretch>
        </p:blipFill>
        <p:spPr>
          <a:xfrm>
            <a:off x="9296400" y="3429000"/>
            <a:ext cx="1800735" cy="2743200"/>
          </a:xfrm>
          <a:prstGeom prst="rect">
            <a:avLst/>
          </a:prstGeom>
        </p:spPr>
      </p:pic>
      <p:pic>
        <p:nvPicPr>
          <p:cNvPr id="11" name="Picture 10">
            <a:extLst>
              <a:ext uri="{FF2B5EF4-FFF2-40B4-BE49-F238E27FC236}">
                <a16:creationId xmlns:a16="http://schemas.microsoft.com/office/drawing/2014/main" id="{89716D50-E0AB-8428-05FA-291F0E1FC4B9}"/>
              </a:ext>
            </a:extLst>
          </p:cNvPr>
          <p:cNvPicPr>
            <a:picLocks noChangeAspect="1"/>
          </p:cNvPicPr>
          <p:nvPr/>
        </p:nvPicPr>
        <p:blipFill>
          <a:blip r:embed="rId5"/>
          <a:stretch>
            <a:fillRect/>
          </a:stretch>
        </p:blipFill>
        <p:spPr>
          <a:xfrm>
            <a:off x="6248400" y="3200400"/>
            <a:ext cx="1858674" cy="2743200"/>
          </a:xfrm>
          <a:prstGeom prst="rect">
            <a:avLst/>
          </a:prstGeom>
        </p:spPr>
      </p:pic>
      <p:pic>
        <p:nvPicPr>
          <p:cNvPr id="16" name="Picture 15">
            <a:extLst>
              <a:ext uri="{FF2B5EF4-FFF2-40B4-BE49-F238E27FC236}">
                <a16:creationId xmlns:a16="http://schemas.microsoft.com/office/drawing/2014/main" id="{7EEE6CE7-9B6B-BC8E-A39C-FDBA7FD23779}"/>
              </a:ext>
            </a:extLst>
          </p:cNvPr>
          <p:cNvPicPr>
            <a:picLocks noChangeAspect="1"/>
          </p:cNvPicPr>
          <p:nvPr/>
        </p:nvPicPr>
        <p:blipFill>
          <a:blip r:embed="rId6"/>
          <a:stretch>
            <a:fillRect/>
          </a:stretch>
        </p:blipFill>
        <p:spPr>
          <a:xfrm>
            <a:off x="332587" y="3200400"/>
            <a:ext cx="2005506" cy="2743200"/>
          </a:xfrm>
          <a:prstGeom prst="rect">
            <a:avLst/>
          </a:prstGeom>
        </p:spPr>
      </p:pic>
      <p:sp>
        <p:nvSpPr>
          <p:cNvPr id="17" name="TextBox 16">
            <a:extLst>
              <a:ext uri="{FF2B5EF4-FFF2-40B4-BE49-F238E27FC236}">
                <a16:creationId xmlns:a16="http://schemas.microsoft.com/office/drawing/2014/main" id="{0ECD6448-79E0-1D54-9771-FE7173F83D21}"/>
              </a:ext>
            </a:extLst>
          </p:cNvPr>
          <p:cNvSpPr txBox="1"/>
          <p:nvPr/>
        </p:nvSpPr>
        <p:spPr>
          <a:xfrm>
            <a:off x="685800" y="6172200"/>
            <a:ext cx="7010400" cy="323165"/>
          </a:xfrm>
          <a:prstGeom prst="rect">
            <a:avLst/>
          </a:prstGeom>
          <a:noFill/>
        </p:spPr>
        <p:txBody>
          <a:bodyPr wrap="square" rtlCol="0">
            <a:spAutoFit/>
          </a:bodyPr>
          <a:lstStyle/>
          <a:p>
            <a:r>
              <a:rPr lang="en-US" sz="1500" u="sng" dirty="0">
                <a:solidFill>
                  <a:srgbClr val="1155CC"/>
                </a:solidFill>
                <a:latin typeface="Arial Black" panose="020B0A04020102020204" pitchFamily="34" charset="0"/>
                <a:ea typeface="Arial Black" panose="020B0A04020102020204" pitchFamily="34" charset="0"/>
                <a:cs typeface="Arial Black" panose="020B0A04020102020204" pitchFamily="34" charset="0"/>
                <a:hlinkClick r:id="rId7"/>
              </a:rPr>
              <a:t>https://waymanp.wixsite.com/educationandtravel/student-travel</a:t>
            </a:r>
            <a:endParaRPr lang="en-US" sz="1500" dirty="0"/>
          </a:p>
        </p:txBody>
      </p:sp>
    </p:spTree>
    <p:extLst>
      <p:ext uri="{BB962C8B-B14F-4D97-AF65-F5344CB8AC3E}">
        <p14:creationId xmlns:p14="http://schemas.microsoft.com/office/powerpoint/2010/main" val="1105707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464" y="20194"/>
            <a:ext cx="7337379" cy="803513"/>
          </a:xfrm>
        </p:spPr>
        <p:txBody>
          <a:bodyPr/>
          <a:lstStyle/>
          <a:p>
            <a:r>
              <a:rPr lang="en-US" b="1" dirty="0"/>
              <a:t>What is included …</a:t>
            </a:r>
          </a:p>
        </p:txBody>
      </p:sp>
      <p:sp>
        <p:nvSpPr>
          <p:cNvPr id="2" name="Rectangle 1"/>
          <p:cNvSpPr/>
          <p:nvPr/>
        </p:nvSpPr>
        <p:spPr>
          <a:xfrm>
            <a:off x="3505200" y="823707"/>
            <a:ext cx="5476164" cy="6370975"/>
          </a:xfrm>
          <a:prstGeom prst="rect">
            <a:avLst/>
          </a:prstGeom>
        </p:spPr>
        <p:txBody>
          <a:bodyPr wrap="square">
            <a:spAutoFit/>
          </a:bodyPr>
          <a:lstStyle/>
          <a:p>
            <a:pPr marL="285750" indent="-285750">
              <a:buFont typeface="Arial" panose="020B0604020202020204" pitchFamily="34" charset="0"/>
              <a:buChar char="•"/>
            </a:pPr>
            <a:endParaRPr lang="en-US" sz="1700" b="1" dirty="0">
              <a:solidFill>
                <a:srgbClr val="0070C0"/>
              </a:solidFill>
              <a:latin typeface="Book Antiqua" panose="02040602050305030304" pitchFamily="18" charset="0"/>
            </a:endParaRPr>
          </a:p>
          <a:p>
            <a:pPr marL="285750" indent="-285750">
              <a:buFont typeface="Arial" panose="020B0604020202020204" pitchFamily="34" charset="0"/>
              <a:buChar char="•"/>
            </a:pPr>
            <a:r>
              <a:rPr lang="en-US" sz="1700" b="1" i="1" dirty="0">
                <a:latin typeface="Book Antiqua" panose="02040602050305030304" pitchFamily="18" charset="0"/>
              </a:rPr>
              <a:t>EXPERIENCES OF A LIFETIME!—</a:t>
            </a:r>
            <a:r>
              <a:rPr lang="en-US" sz="1700" b="1" dirty="0">
                <a:solidFill>
                  <a:srgbClr val="C00000"/>
                </a:solidFill>
                <a:latin typeface="Book Antiqua" panose="02040602050305030304" pitchFamily="18" charset="0"/>
              </a:rPr>
              <a:t>including: all guided sightseeing tours, city walks, museum &amp; site visits as per itinerary (There are LOTS of interesting &amp; educational things on the itinerary)</a:t>
            </a:r>
            <a:endParaRPr lang="en-US" sz="1700" b="1" dirty="0">
              <a:solidFill>
                <a:srgbClr val="0070C0"/>
              </a:solidFill>
              <a:latin typeface="Book Antiqua" panose="02040602050305030304" pitchFamily="18" charset="0"/>
            </a:endParaRPr>
          </a:p>
          <a:p>
            <a:pPr marL="285750" indent="-285750">
              <a:buFont typeface="Arial" panose="020B0604020202020204" pitchFamily="34" charset="0"/>
              <a:buChar char="•"/>
            </a:pPr>
            <a:r>
              <a:rPr lang="en-US" sz="1700" b="1" dirty="0">
                <a:solidFill>
                  <a:srgbClr val="0070C0"/>
                </a:solidFill>
                <a:latin typeface="Book Antiqua" panose="02040602050305030304" pitchFamily="18" charset="0"/>
              </a:rPr>
              <a:t>Round-trip transportation (air fare, one regulation-sized carry-on, &amp; one checked bag), luxury motor coach, TGV train, metro passes</a:t>
            </a:r>
          </a:p>
          <a:p>
            <a:pPr marL="285750" indent="-285750">
              <a:buFont typeface="Arial" panose="020B0604020202020204" pitchFamily="34" charset="0"/>
              <a:buChar char="•"/>
            </a:pPr>
            <a:r>
              <a:rPr lang="en-US" sz="1700" b="1" dirty="0">
                <a:latin typeface="Book Antiqua" panose="02040602050305030304" pitchFamily="18" charset="0"/>
              </a:rPr>
              <a:t>9 overnight stays in hotels with private bathrooms (triples / quads) – </a:t>
            </a:r>
            <a:r>
              <a:rPr lang="en-US" sz="1700" b="1" dirty="0">
                <a:solidFill>
                  <a:srgbClr val="FF0000"/>
                </a:solidFill>
                <a:latin typeface="Book Antiqua" panose="02040602050305030304" pitchFamily="18" charset="0"/>
              </a:rPr>
              <a:t>upgraded hotels in Paris &amp; Barcelona!</a:t>
            </a:r>
          </a:p>
          <a:p>
            <a:pPr marL="285750" indent="-285750">
              <a:buFont typeface="Arial" panose="020B0604020202020204" pitchFamily="34" charset="0"/>
              <a:buChar char="•"/>
            </a:pPr>
            <a:r>
              <a:rPr lang="en-US" sz="1700" b="1" dirty="0">
                <a:solidFill>
                  <a:srgbClr val="0070C0"/>
                </a:solidFill>
                <a:latin typeface="Book Antiqua" panose="02040602050305030304" pitchFamily="18" charset="0"/>
              </a:rPr>
              <a:t>Breakfast (at hotels) &amp; dinners (at local restaurants) daily</a:t>
            </a:r>
          </a:p>
          <a:p>
            <a:pPr marL="285750" indent="-285750">
              <a:buFont typeface="Arial" panose="020B0604020202020204" pitchFamily="34" charset="0"/>
              <a:buChar char="•"/>
            </a:pPr>
            <a:r>
              <a:rPr lang="en-US" sz="1700" b="1" dirty="0">
                <a:solidFill>
                  <a:srgbClr val="C00000"/>
                </a:solidFill>
                <a:latin typeface="Book Antiqua" panose="02040602050305030304" pitchFamily="18" charset="0"/>
              </a:rPr>
              <a:t>Full-time services of a professional Explorica Tour Director (with us 24/7, the whole trip)</a:t>
            </a:r>
          </a:p>
          <a:p>
            <a:pPr marL="285750" indent="-285750">
              <a:buFont typeface="Arial" panose="020B0604020202020204" pitchFamily="34" charset="0"/>
              <a:buChar char="•"/>
            </a:pPr>
            <a:r>
              <a:rPr lang="en-US" sz="1700" b="1" dirty="0">
                <a:solidFill>
                  <a:srgbClr val="00B050"/>
                </a:solidFill>
                <a:latin typeface="Book Antiqua" panose="02040602050305030304" pitchFamily="18" charset="0"/>
              </a:rPr>
              <a:t>On-Tour Tipping</a:t>
            </a:r>
          </a:p>
          <a:p>
            <a:pPr marL="285750" indent="-285750">
              <a:buFont typeface="Arial" panose="020B0604020202020204" pitchFamily="34" charset="0"/>
              <a:buChar char="•"/>
            </a:pPr>
            <a:r>
              <a:rPr lang="en-US" sz="1700" b="1" dirty="0">
                <a:solidFill>
                  <a:srgbClr val="0070C0"/>
                </a:solidFill>
                <a:latin typeface="Book Antiqua" panose="02040602050305030304" pitchFamily="18" charset="0"/>
              </a:rPr>
              <a:t>College credit available ( See MW for details)</a:t>
            </a:r>
          </a:p>
          <a:p>
            <a:pPr marL="285750" indent="-285750">
              <a:buFont typeface="Arial" panose="020B0604020202020204" pitchFamily="34" charset="0"/>
              <a:buChar char="•"/>
            </a:pPr>
            <a:r>
              <a:rPr lang="en-US" sz="1700" b="1" dirty="0">
                <a:latin typeface="Book Antiqua" panose="02040602050305030304" pitchFamily="18" charset="0"/>
              </a:rPr>
              <a:t>Note: </a:t>
            </a:r>
            <a:r>
              <a:rPr lang="en-US" sz="1700" b="1" u="sng" dirty="0">
                <a:solidFill>
                  <a:srgbClr val="C00000"/>
                </a:solidFill>
                <a:latin typeface="Book Antiqua" panose="02040602050305030304" pitchFamily="18" charset="0"/>
              </a:rPr>
              <a:t>NOT included </a:t>
            </a:r>
            <a:r>
              <a:rPr lang="en-US" sz="1700" b="1" dirty="0">
                <a:latin typeface="Book Antiqua" panose="02040602050305030304" pitchFamily="18" charset="0"/>
              </a:rPr>
              <a:t>in the tour fee: transportation to / from airport  (upon departure and return) lunch (which is during free time),  spending $, excessive baggage fees, optional travel insurance, or passport fees</a:t>
            </a:r>
          </a:p>
          <a:p>
            <a:pPr>
              <a:buFont typeface="Courier New" pitchFamily="49" charset="0"/>
              <a:buChar char="o"/>
            </a:pPr>
            <a:endParaRPr lang="en-US" sz="1700" b="1" dirty="0">
              <a:latin typeface="Book Antiqua" panose="02040602050305030304" pitchFamily="18" charset="0"/>
            </a:endParaRPr>
          </a:p>
          <a:p>
            <a:pPr>
              <a:buFont typeface="Courier New" pitchFamily="49" charset="0"/>
              <a:buChar char="o"/>
            </a:pPr>
            <a:endParaRPr lang="en-US" sz="1700" b="1" dirty="0">
              <a:latin typeface="Book Antiqua" panose="02040602050305030304" pitchFamily="18" charset="0"/>
            </a:endParaRPr>
          </a:p>
        </p:txBody>
      </p:sp>
      <p:pic>
        <p:nvPicPr>
          <p:cNvPr id="4" name="Picture 3">
            <a:extLst>
              <a:ext uri="{FF2B5EF4-FFF2-40B4-BE49-F238E27FC236}">
                <a16:creationId xmlns:a16="http://schemas.microsoft.com/office/drawing/2014/main" id="{0561BF48-3A2B-4AD7-A614-9F615EBFA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304" y="4468836"/>
            <a:ext cx="3048000" cy="2286000"/>
          </a:xfrm>
          <a:prstGeom prst="rect">
            <a:avLst/>
          </a:prstGeom>
        </p:spPr>
      </p:pic>
      <p:pic>
        <p:nvPicPr>
          <p:cNvPr id="7" name="Picture 6">
            <a:extLst>
              <a:ext uri="{FF2B5EF4-FFF2-40B4-BE49-F238E27FC236}">
                <a16:creationId xmlns:a16="http://schemas.microsoft.com/office/drawing/2014/main" id="{CD9C487C-0F92-4C31-96FD-12A60421C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04" y="935288"/>
            <a:ext cx="2571750" cy="3429000"/>
          </a:xfrm>
          <a:prstGeom prst="rect">
            <a:avLst/>
          </a:prstGeom>
        </p:spPr>
      </p:pic>
    </p:spTree>
    <p:extLst>
      <p:ext uri="{BB962C8B-B14F-4D97-AF65-F5344CB8AC3E}">
        <p14:creationId xmlns:p14="http://schemas.microsoft.com/office/powerpoint/2010/main" val="1437847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Pricing Details…</a:t>
            </a:r>
          </a:p>
        </p:txBody>
      </p:sp>
      <p:sp>
        <p:nvSpPr>
          <p:cNvPr id="2" name="Rectangle 1"/>
          <p:cNvSpPr/>
          <p:nvPr/>
        </p:nvSpPr>
        <p:spPr>
          <a:xfrm>
            <a:off x="152400" y="803352"/>
            <a:ext cx="8839199" cy="6192080"/>
          </a:xfrm>
          <a:prstGeom prst="rect">
            <a:avLst/>
          </a:prstGeom>
        </p:spPr>
        <p:txBody>
          <a:bodyPr wrap="square">
            <a:spAutoFit/>
          </a:bodyPr>
          <a:lstStyle/>
          <a:p>
            <a:pPr marL="0" marR="0">
              <a:lnSpc>
                <a:spcPct val="107000"/>
              </a:lnSpc>
              <a:spcBef>
                <a:spcPts val="0"/>
              </a:spcBef>
              <a:spcAft>
                <a:spcPts val="300"/>
              </a:spcAft>
            </a:pPr>
            <a:r>
              <a:rPr lang="en-US" b="1" u="sng" dirty="0">
                <a:solidFill>
                  <a:srgbClr val="C00000"/>
                </a:solidFill>
                <a:latin typeface="Georgia" panose="02040502050405020303" pitchFamily="18" charset="0"/>
                <a:ea typeface="Calibri" panose="020F0502020204030204" pitchFamily="34" charset="0"/>
                <a:cs typeface="Times New Roman" panose="02020603050405020304" pitchFamily="18" charset="0"/>
              </a:rPr>
              <a:t>Tour fee breakdown: </a:t>
            </a:r>
          </a:p>
          <a:p>
            <a:pPr marL="0" marR="0">
              <a:lnSpc>
                <a:spcPct val="107000"/>
              </a:lnSpc>
              <a:spcBef>
                <a:spcPts val="0"/>
              </a:spcBef>
              <a:spcAft>
                <a:spcPts val="300"/>
              </a:spcAft>
            </a:pPr>
            <a:r>
              <a:rPr lang="en-US" b="1" dirty="0">
                <a:solidFill>
                  <a:schemeClr val="tx1">
                    <a:lumMod val="65000"/>
                    <a:lumOff val="35000"/>
                  </a:schemeClr>
                </a:solidFill>
                <a:latin typeface="Georgia" panose="02040502050405020303" pitchFamily="18" charset="0"/>
                <a:ea typeface="Calibri" panose="020F0502020204030204" pitchFamily="34" charset="0"/>
                <a:cs typeface="Times New Roman" panose="02020603050405020304" pitchFamily="18" charset="0"/>
              </a:rPr>
              <a:t>$5416</a:t>
            </a:r>
          </a:p>
          <a:p>
            <a:pPr marL="0" marR="0">
              <a:lnSpc>
                <a:spcPct val="107000"/>
              </a:lnSpc>
              <a:spcBef>
                <a:spcPts val="0"/>
              </a:spcBef>
              <a:spcAft>
                <a:spcPts val="300"/>
              </a:spcAft>
            </a:pPr>
            <a:r>
              <a:rPr lang="en-US" b="1" dirty="0">
                <a:solidFill>
                  <a:schemeClr val="tx1">
                    <a:lumMod val="65000"/>
                    <a:lumOff val="35000"/>
                  </a:schemeClr>
                </a:solidFill>
                <a:latin typeface="Georgia" panose="02040502050405020303" pitchFamily="18" charset="0"/>
                <a:ea typeface="Calibri" panose="020F0502020204030204" pitchFamily="34" charset="0"/>
                <a:cs typeface="Times New Roman" panose="02020603050405020304" pitchFamily="18" charset="0"/>
              </a:rPr>
              <a:t>+Private group fee = </a:t>
            </a:r>
            <a:r>
              <a:rPr lang="en-US" b="1" dirty="0">
                <a:solidFill>
                  <a:srgbClr val="C00000"/>
                </a:solidFill>
                <a:latin typeface="Georgia" panose="02040502050405020303" pitchFamily="18" charset="0"/>
                <a:ea typeface="Calibri" panose="020F0502020204030204" pitchFamily="34" charset="0"/>
                <a:cs typeface="Times New Roman" panose="02020603050405020304" pitchFamily="18" charset="0"/>
              </a:rPr>
              <a:t>$118</a:t>
            </a:r>
          </a:p>
          <a:p>
            <a:pPr marL="0" marR="0">
              <a:lnSpc>
                <a:spcPct val="107000"/>
              </a:lnSpc>
              <a:spcBef>
                <a:spcPts val="0"/>
              </a:spcBef>
              <a:spcAft>
                <a:spcPts val="300"/>
              </a:spcAft>
            </a:pPr>
            <a:r>
              <a:rPr lang="en-US" b="1" dirty="0">
                <a:solidFill>
                  <a:schemeClr val="tx1">
                    <a:lumMod val="65000"/>
                    <a:lumOff val="35000"/>
                  </a:schemeClr>
                </a:solidFill>
                <a:latin typeface="Georgia" panose="02040502050405020303" pitchFamily="18" charset="0"/>
                <a:ea typeface="Calibri" panose="020F0502020204030204" pitchFamily="34" charset="0"/>
                <a:cs typeface="Times New Roman" panose="02020603050405020304" pitchFamily="18" charset="0"/>
              </a:rPr>
              <a:t>+On-tour tipping = </a:t>
            </a:r>
            <a:r>
              <a:rPr lang="en-US" b="1" dirty="0">
                <a:solidFill>
                  <a:srgbClr val="C00000"/>
                </a:solidFill>
                <a:latin typeface="Georgia" panose="02040502050405020303" pitchFamily="18" charset="0"/>
                <a:ea typeface="Calibri" panose="020F0502020204030204" pitchFamily="34" charset="0"/>
                <a:cs typeface="Times New Roman" panose="02020603050405020304" pitchFamily="18" charset="0"/>
              </a:rPr>
              <a:t>$106</a:t>
            </a:r>
          </a:p>
          <a:p>
            <a:pPr marL="0" marR="0">
              <a:lnSpc>
                <a:spcPct val="107000"/>
              </a:lnSpc>
              <a:spcBef>
                <a:spcPts val="0"/>
              </a:spcBef>
              <a:spcAft>
                <a:spcPts val="300"/>
              </a:spcAft>
            </a:pPr>
            <a:r>
              <a:rPr lang="en-US" b="1" dirty="0">
                <a:solidFill>
                  <a:schemeClr val="tx1">
                    <a:lumMod val="65000"/>
                    <a:lumOff val="35000"/>
                  </a:schemeClr>
                </a:solidFill>
                <a:latin typeface="Georgia" panose="02040502050405020303" pitchFamily="18" charset="0"/>
                <a:ea typeface="Calibri" panose="020F0502020204030204" pitchFamily="34" charset="0"/>
                <a:cs typeface="Times New Roman" panose="02020603050405020304" pitchFamily="18" charset="0"/>
              </a:rPr>
              <a:t> = </a:t>
            </a:r>
            <a:r>
              <a:rPr lang="en-US" b="1" dirty="0">
                <a:solidFill>
                  <a:srgbClr val="00B050"/>
                </a:solidFill>
                <a:latin typeface="Georgia" panose="02040502050405020303" pitchFamily="18" charset="0"/>
                <a:ea typeface="Calibri" panose="020F0502020204030204" pitchFamily="34" charset="0"/>
                <a:cs typeface="Times New Roman" panose="02020603050405020304" pitchFamily="18" charset="0"/>
              </a:rPr>
              <a:t>$5640</a:t>
            </a:r>
          </a:p>
          <a:p>
            <a:pPr marL="0" marR="0">
              <a:lnSpc>
                <a:spcPct val="107000"/>
              </a:lnSpc>
              <a:spcBef>
                <a:spcPts val="0"/>
              </a:spcBef>
              <a:spcAft>
                <a:spcPts val="300"/>
              </a:spcAft>
            </a:pPr>
            <a:r>
              <a:rPr lang="en-US" b="1" dirty="0">
                <a:solidFill>
                  <a:schemeClr val="tx1">
                    <a:lumMod val="65000"/>
                    <a:lumOff val="35000"/>
                  </a:schemeClr>
                </a:solidFill>
                <a:latin typeface="Georgia" panose="02040502050405020303" pitchFamily="18" charset="0"/>
                <a:ea typeface="Calibri" panose="020F0502020204030204" pitchFamily="34" charset="0"/>
                <a:cs typeface="Times New Roman" panose="02020603050405020304" pitchFamily="18" charset="0"/>
              </a:rPr>
              <a:t> </a:t>
            </a:r>
            <a:r>
              <a:rPr lang="en-US" b="1" u="sng" dirty="0">
                <a:solidFill>
                  <a:srgbClr val="0070C0"/>
                </a:solidFill>
                <a:latin typeface="Georgia" panose="02040502050405020303" pitchFamily="18" charset="0"/>
                <a:ea typeface="Calibri" panose="020F0502020204030204" pitchFamily="34" charset="0"/>
                <a:cs typeface="Times New Roman" panose="02020603050405020304" pitchFamily="18" charset="0"/>
              </a:rPr>
              <a:t>- $200  early registration discount</a:t>
            </a:r>
          </a:p>
          <a:p>
            <a:pPr marL="0" marR="0">
              <a:lnSpc>
                <a:spcPct val="107000"/>
              </a:lnSpc>
              <a:spcBef>
                <a:spcPts val="0"/>
              </a:spcBef>
              <a:spcAft>
                <a:spcPts val="300"/>
              </a:spcAft>
            </a:pPr>
            <a:r>
              <a:rPr lang="en-US" b="1" dirty="0">
                <a:solidFill>
                  <a:srgbClr val="C00000"/>
                </a:solidFill>
                <a:highlight>
                  <a:srgbClr val="FFFF00"/>
                </a:highlight>
                <a:latin typeface="Georgia" panose="02040502050405020303" pitchFamily="18" charset="0"/>
                <a:ea typeface="Calibri" panose="020F0502020204030204" pitchFamily="34" charset="0"/>
                <a:cs typeface="Times New Roman" panose="02020603050405020304" pitchFamily="18" charset="0"/>
              </a:rPr>
              <a:t> = $5440</a:t>
            </a:r>
          </a:p>
          <a:p>
            <a:pPr marL="0" marR="0">
              <a:lnSpc>
                <a:spcPct val="107000"/>
              </a:lnSpc>
              <a:spcBef>
                <a:spcPts val="0"/>
              </a:spcBef>
              <a:spcAft>
                <a:spcPts val="300"/>
              </a:spcAft>
            </a:pPr>
            <a:endParaRPr lang="en-US" sz="1500" dirty="0">
              <a:solidFill>
                <a:srgbClr val="00B050"/>
              </a:solidFill>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Bef>
                <a:spcPts val="0"/>
              </a:spcBef>
              <a:spcAft>
                <a:spcPts val="300"/>
              </a:spcAft>
            </a:pPr>
            <a:r>
              <a:rPr lang="en-US" sz="1000" b="1" dirty="0">
                <a:latin typeface="Georgia" panose="02040502050405020303" pitchFamily="18" charset="0"/>
                <a:ea typeface="Calibri" panose="020F0502020204030204" pitchFamily="34" charset="0"/>
                <a:cs typeface="Times New Roman" panose="02020603050405020304" pitchFamily="18" charset="0"/>
              </a:rPr>
              <a:t> </a:t>
            </a:r>
            <a:r>
              <a:rPr lang="en-US" sz="1000" b="1" u="sng" dirty="0">
                <a:latin typeface="Georgia" panose="02040502050405020303" pitchFamily="18" charset="0"/>
                <a:ea typeface="Calibri" panose="020F0502020204030204" pitchFamily="34" charset="0"/>
                <a:cs typeface="Times New Roman" panose="02020603050405020304" pitchFamily="18" charset="0"/>
              </a:rPr>
              <a:t>*Tour fee schedule (</a:t>
            </a:r>
            <a:r>
              <a:rPr lang="en-US" sz="1000" b="1" u="sng" dirty="0">
                <a:solidFill>
                  <a:srgbClr val="C00000"/>
                </a:solidFill>
                <a:latin typeface="Georgia" panose="02040502050405020303" pitchFamily="18" charset="0"/>
                <a:ea typeface="Calibri" panose="020F0502020204030204" pitchFamily="34" charset="0"/>
                <a:cs typeface="Times New Roman" panose="02020603050405020304" pitchFamily="18" charset="0"/>
              </a:rPr>
              <a:t>this tour fee is based on 30—however our cap is at 40. We purposely price the tour at 30, in case we do not reach our goal of 40. </a:t>
            </a:r>
            <a:endParaRPr lang="en-US" sz="1000" b="1" dirty="0">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fr-BE" sz="1000" dirty="0">
                <a:solidFill>
                  <a:srgbClr val="626262"/>
                </a:solidFill>
                <a:latin typeface="Georgia" panose="02040502050405020303" pitchFamily="18" charset="0"/>
                <a:ea typeface="Times New Roman" panose="02020603050405020304" pitchFamily="18" charset="0"/>
                <a:cs typeface="Times New Roman" panose="02020603050405020304" pitchFamily="18" charset="0"/>
              </a:rPr>
              <a:t>15-19 Travelers + $489</a:t>
            </a:r>
          </a:p>
          <a:p>
            <a:pPr>
              <a:lnSpc>
                <a:spcPct val="107000"/>
              </a:lnSpc>
              <a:spcBef>
                <a:spcPts val="0"/>
              </a:spcBef>
              <a:spcAft>
                <a:spcPts val="0"/>
              </a:spcAft>
            </a:pPr>
            <a:r>
              <a:rPr lang="fr-BE" sz="1000" dirty="0">
                <a:solidFill>
                  <a:srgbClr val="626262"/>
                </a:solidFill>
                <a:latin typeface="Georgia" panose="02040502050405020303" pitchFamily="18" charset="0"/>
                <a:ea typeface="Times New Roman" panose="02020603050405020304" pitchFamily="18" charset="0"/>
                <a:cs typeface="Times New Roman" panose="02020603050405020304" pitchFamily="18" charset="0"/>
              </a:rPr>
              <a:t>20-24 Travelers + $309</a:t>
            </a:r>
          </a:p>
          <a:p>
            <a:pPr>
              <a:lnSpc>
                <a:spcPct val="107000"/>
              </a:lnSpc>
              <a:spcBef>
                <a:spcPts val="0"/>
              </a:spcBef>
              <a:spcAft>
                <a:spcPts val="0"/>
              </a:spcAft>
            </a:pPr>
            <a:r>
              <a:rPr lang="fr-BE" sz="1000" dirty="0">
                <a:solidFill>
                  <a:srgbClr val="626262"/>
                </a:solidFill>
                <a:latin typeface="Georgia" panose="02040502050405020303" pitchFamily="18" charset="0"/>
                <a:ea typeface="Times New Roman" panose="02020603050405020304" pitchFamily="18" charset="0"/>
                <a:cs typeface="Times New Roman" panose="02020603050405020304" pitchFamily="18" charset="0"/>
              </a:rPr>
              <a:t>25-29 Travelers + $196</a:t>
            </a:r>
            <a:endParaRPr lang="en-US" sz="1000" dirty="0">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BE" sz="1000" b="1" dirty="0">
                <a:solidFill>
                  <a:srgbClr val="FF0000"/>
                </a:solidFill>
                <a:latin typeface="Georgia" panose="02040502050405020303" pitchFamily="18" charset="0"/>
                <a:ea typeface="Times New Roman" panose="02020603050405020304" pitchFamily="18" charset="0"/>
                <a:cs typeface="Times New Roman" panose="02020603050405020304" pitchFamily="18" charset="0"/>
              </a:rPr>
              <a:t>30-34 Travelers + $118  (Already included in tour fee)</a:t>
            </a:r>
            <a:endParaRPr lang="en-US" sz="1000" b="1" dirty="0">
              <a:solidFill>
                <a:srgbClr val="FF0000"/>
              </a:solidFill>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626262"/>
                </a:solidFill>
                <a:latin typeface="Georgia" panose="02040502050405020303" pitchFamily="18" charset="0"/>
                <a:ea typeface="Times New Roman" panose="02020603050405020304" pitchFamily="18" charset="0"/>
                <a:cs typeface="Times New Roman" panose="02020603050405020304" pitchFamily="18" charset="0"/>
              </a:rPr>
              <a:t>35-39 Travelers - $61</a:t>
            </a:r>
            <a:endParaRPr lang="en-US" sz="1000" dirty="0">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*40  + Travelers -  $0 additional tour fee</a:t>
            </a:r>
          </a:p>
          <a:p>
            <a:pPr marL="0" marR="0">
              <a:lnSpc>
                <a:spcPct val="107000"/>
              </a:lnSpc>
              <a:spcBef>
                <a:spcPts val="0"/>
              </a:spcBef>
              <a:spcAft>
                <a:spcPts val="0"/>
              </a:spcAft>
            </a:pPr>
            <a:endParaRPr lang="en-US" sz="1000" b="1" dirty="0">
              <a:solidFill>
                <a:srgbClr val="0070C0"/>
              </a:solidFill>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solidFill>
                  <a:srgbClr val="0070C0"/>
                </a:solidFill>
                <a:latin typeface="Georgia" panose="02040502050405020303" pitchFamily="18" charset="0"/>
                <a:ea typeface="Calibri" panose="020F0502020204030204" pitchFamily="34" charset="0"/>
                <a:cs typeface="Times New Roman" panose="02020603050405020304" pitchFamily="18" charset="0"/>
              </a:rPr>
              <a:t>*So with early registration, and if we meet our goal (and capped amount) of 4o travelers—the tour fee would </a:t>
            </a:r>
            <a:r>
              <a:rPr lang="en-US" sz="1000" b="1" u="sng" dirty="0">
                <a:solidFill>
                  <a:srgbClr val="0070C0"/>
                </a:solidFill>
                <a:latin typeface="Georgia" panose="02040502050405020303" pitchFamily="18" charset="0"/>
                <a:ea typeface="Calibri" panose="020F0502020204030204" pitchFamily="34" charset="0"/>
                <a:cs typeface="Times New Roman" panose="02020603050405020304" pitchFamily="18" charset="0"/>
              </a:rPr>
              <a:t>decrease by $118. </a:t>
            </a:r>
            <a:r>
              <a:rPr lang="en-US" sz="1000" b="1" dirty="0">
                <a:solidFill>
                  <a:srgbClr val="0070C0"/>
                </a:solidFill>
                <a:latin typeface="Georgia" panose="02040502050405020303" pitchFamily="18" charset="0"/>
                <a:ea typeface="Calibri" panose="020F0502020204030204" pitchFamily="34" charset="0"/>
                <a:cs typeface="Times New Roman" panose="02020603050405020304" pitchFamily="18" charset="0"/>
              </a:rPr>
              <a:t>And, note: We have always had a minimum of 25. </a:t>
            </a:r>
            <a:endParaRPr lang="en-US" sz="1000" dirty="0">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endParaRPr lang="en-US" sz="1000" dirty="0">
              <a:highlight>
                <a:srgbClr val="FFFF00"/>
              </a:highlight>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000" b="1" dirty="0">
                <a:latin typeface="Georgia" panose="02040502050405020303" pitchFamily="18" charset="0"/>
              </a:rPr>
              <a:t>Qualifying families can also receive an additional $150 of off the tour fee in financial assistance (annual house hold income below $55k). See me for details. </a:t>
            </a:r>
          </a:p>
          <a:p>
            <a:pPr marL="0" marR="0">
              <a:lnSpc>
                <a:spcPct val="107000"/>
              </a:lnSpc>
              <a:spcBef>
                <a:spcPts val="0"/>
              </a:spcBef>
              <a:spcAft>
                <a:spcPts val="300"/>
              </a:spcAft>
            </a:pPr>
            <a:endParaRPr lang="en-US" sz="1000" b="1" dirty="0">
              <a:solidFill>
                <a:srgbClr val="0070C0"/>
              </a:solidFill>
              <a:latin typeface="Georgia" panose="02040502050405020303" pitchFamily="18" charset="0"/>
            </a:endParaRPr>
          </a:p>
          <a:p>
            <a:pPr>
              <a:lnSpc>
                <a:spcPct val="107000"/>
              </a:lnSpc>
              <a:spcBef>
                <a:spcPts val="0"/>
              </a:spcBef>
              <a:spcAft>
                <a:spcPts val="300"/>
              </a:spcAft>
            </a:pPr>
            <a:r>
              <a:rPr lang="en-US" sz="1500" b="1" dirty="0">
                <a:solidFill>
                  <a:srgbClr val="C00000"/>
                </a:solidFill>
                <a:highlight>
                  <a:srgbClr val="FFFF00"/>
                </a:highlight>
                <a:latin typeface="Georgia" panose="02040502050405020303" pitchFamily="18" charset="0"/>
              </a:rPr>
              <a:t>Also, once enrolled, travelers get their own </a:t>
            </a:r>
            <a:r>
              <a:rPr lang="en-US" sz="1500" b="1" u="sng" dirty="0">
                <a:solidFill>
                  <a:srgbClr val="C00000"/>
                </a:solidFill>
                <a:highlight>
                  <a:srgbClr val="FFFF00"/>
                </a:highlight>
                <a:latin typeface="Georgia" panose="02040502050405020303" pitchFamily="18" charset="0"/>
              </a:rPr>
              <a:t>go-fund-me-type of fundraiser </a:t>
            </a:r>
          </a:p>
          <a:p>
            <a:pPr>
              <a:lnSpc>
                <a:spcPct val="107000"/>
              </a:lnSpc>
              <a:spcBef>
                <a:spcPts val="0"/>
              </a:spcBef>
              <a:spcAft>
                <a:spcPts val="300"/>
              </a:spcAft>
            </a:pPr>
            <a:r>
              <a:rPr lang="en-US" sz="1500" b="1" u="sng" dirty="0">
                <a:solidFill>
                  <a:srgbClr val="C00000"/>
                </a:solidFill>
                <a:highlight>
                  <a:srgbClr val="FFFF00"/>
                </a:highlight>
                <a:latin typeface="Georgia" panose="02040502050405020303" pitchFamily="18" charset="0"/>
              </a:rPr>
              <a:t>page</a:t>
            </a:r>
            <a:r>
              <a:rPr lang="en-US" sz="1500" b="1" dirty="0">
                <a:solidFill>
                  <a:srgbClr val="C00000"/>
                </a:solidFill>
                <a:highlight>
                  <a:srgbClr val="FFFF00"/>
                </a:highlight>
                <a:latin typeface="Georgia" panose="02040502050405020303" pitchFamily="18" charset="0"/>
              </a:rPr>
              <a:t>—which is an excellent way to help fundraise for the tour. </a:t>
            </a:r>
          </a:p>
          <a:p>
            <a:pPr marL="0" marR="0">
              <a:lnSpc>
                <a:spcPct val="107000"/>
              </a:lnSpc>
              <a:spcBef>
                <a:spcPts val="0"/>
              </a:spcBef>
              <a:spcAft>
                <a:spcPts val="300"/>
              </a:spcAft>
            </a:pPr>
            <a:endParaRPr lang="en-US" dirty="0">
              <a:latin typeface="Georgia" panose="02040502050405020303" pitchFamily="18" charset="0"/>
            </a:endParaRPr>
          </a:p>
        </p:txBody>
      </p:sp>
      <p:sp>
        <p:nvSpPr>
          <p:cNvPr id="3" name="Rectangle 2">
            <a:extLst>
              <a:ext uri="{FF2B5EF4-FFF2-40B4-BE49-F238E27FC236}">
                <a16:creationId xmlns:a16="http://schemas.microsoft.com/office/drawing/2014/main" id="{E13C83E1-83A0-46D0-830F-FF831427F615}"/>
              </a:ext>
            </a:extLst>
          </p:cNvPr>
          <p:cNvSpPr/>
          <p:nvPr/>
        </p:nvSpPr>
        <p:spPr>
          <a:xfrm>
            <a:off x="9677400" y="3200400"/>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4A66A20-DB23-066E-773C-F4549D1417B0}"/>
              </a:ext>
            </a:extLst>
          </p:cNvPr>
          <p:cNvSpPr txBox="1"/>
          <p:nvPr/>
        </p:nvSpPr>
        <p:spPr>
          <a:xfrm>
            <a:off x="4864395" y="3551274"/>
            <a:ext cx="914400" cy="91440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E98EEF3C-25A3-F88E-0918-D5A5195B9A7F}"/>
              </a:ext>
            </a:extLst>
          </p:cNvPr>
          <p:cNvSpPr txBox="1"/>
          <p:nvPr/>
        </p:nvSpPr>
        <p:spPr>
          <a:xfrm>
            <a:off x="4572000" y="1398074"/>
            <a:ext cx="4419599" cy="1630318"/>
          </a:xfrm>
          <a:prstGeom prst="rect">
            <a:avLst/>
          </a:prstGeom>
          <a:noFill/>
        </p:spPr>
        <p:txBody>
          <a:bodyPr wrap="square" rtlCol="0">
            <a:spAutoFit/>
          </a:bodyPr>
          <a:lstStyle/>
          <a:p>
            <a:pPr>
              <a:lnSpc>
                <a:spcPct val="107000"/>
              </a:lnSpc>
              <a:spcBef>
                <a:spcPts val="0"/>
              </a:spcBef>
              <a:spcAft>
                <a:spcPts val="300"/>
              </a:spcAft>
            </a:pPr>
            <a:r>
              <a:rPr lang="en-US" dirty="0">
                <a:highlight>
                  <a:srgbClr val="FFFF00"/>
                </a:highlight>
                <a:latin typeface="Georgia" panose="02040502050405020303" pitchFamily="18" charset="0"/>
                <a:ea typeface="Calibri" panose="020F0502020204030204" pitchFamily="34" charset="0"/>
                <a:cs typeface="Times New Roman" panose="02020603050405020304" pitchFamily="18" charset="0"/>
              </a:rPr>
              <a:t>Note:</a:t>
            </a:r>
            <a:r>
              <a:rPr lang="en-US" b="1" dirty="0">
                <a:highlight>
                  <a:srgbClr val="FFFF00"/>
                </a:highlight>
                <a:latin typeface="Georgia" panose="02040502050405020303" pitchFamily="18" charset="0"/>
                <a:ea typeface="Calibri" panose="020F0502020204030204" pitchFamily="34" charset="0"/>
                <a:cs typeface="Times New Roman" panose="02020603050405020304" pitchFamily="18" charset="0"/>
              </a:rPr>
              <a:t>*Save $200 off the tour fee!  </a:t>
            </a:r>
            <a:r>
              <a:rPr lang="en-US" i="1" dirty="0">
                <a:highlight>
                  <a:srgbClr val="FFFF00"/>
                </a:highlight>
                <a:latin typeface="Georgia" panose="02040502050405020303" pitchFamily="18" charset="0"/>
                <a:ea typeface="Calibri" panose="020F0502020204030204" pitchFamily="34" charset="0"/>
                <a:cs typeface="Times New Roman" panose="02020603050405020304" pitchFamily="18" charset="0"/>
              </a:rPr>
              <a:t>Sign up by </a:t>
            </a:r>
            <a:r>
              <a:rPr lang="en-US" b="1" dirty="0">
                <a:solidFill>
                  <a:srgbClr val="C00000"/>
                </a:solidFill>
                <a:highlight>
                  <a:srgbClr val="FFFF00"/>
                </a:highlight>
                <a:latin typeface="Georgia" panose="02040502050405020303" pitchFamily="18" charset="0"/>
                <a:ea typeface="Calibri" panose="020F0502020204030204" pitchFamily="34" charset="0"/>
                <a:cs typeface="Times New Roman" panose="02020603050405020304" pitchFamily="18" charset="0"/>
              </a:rPr>
              <a:t>December 31</a:t>
            </a:r>
            <a:r>
              <a:rPr lang="en-US" b="1" baseline="30000" dirty="0">
                <a:solidFill>
                  <a:srgbClr val="C00000"/>
                </a:solidFill>
                <a:highlight>
                  <a:srgbClr val="FFFF00"/>
                </a:highlight>
                <a:latin typeface="Georgia" panose="02040502050405020303" pitchFamily="18" charset="0"/>
                <a:ea typeface="Calibri" panose="020F0502020204030204" pitchFamily="34" charset="0"/>
                <a:cs typeface="Times New Roman" panose="02020603050405020304" pitchFamily="18" charset="0"/>
              </a:rPr>
              <a:t>st</a:t>
            </a:r>
            <a:r>
              <a:rPr lang="en-US" b="1" dirty="0">
                <a:solidFill>
                  <a:srgbClr val="C00000"/>
                </a:solidFill>
                <a:highlight>
                  <a:srgbClr val="FFFF00"/>
                </a:highlight>
                <a:latin typeface="Georgia" panose="02040502050405020303" pitchFamily="18" charset="0"/>
                <a:ea typeface="Calibri" panose="020F0502020204030204" pitchFamily="34" charset="0"/>
                <a:cs typeface="Times New Roman" panose="02020603050405020304" pitchFamily="18" charset="0"/>
              </a:rPr>
              <a:t>, 2025</a:t>
            </a:r>
            <a:r>
              <a:rPr lang="en-US" b="1" dirty="0">
                <a:highlight>
                  <a:srgbClr val="FFFF00"/>
                </a:highlight>
                <a:latin typeface="Georgia" panose="02040502050405020303" pitchFamily="18" charset="0"/>
                <a:ea typeface="Calibri" panose="020F0502020204030204" pitchFamily="34" charset="0"/>
                <a:cs typeface="Times New Roman" panose="02020603050405020304" pitchFamily="18" charset="0"/>
              </a:rPr>
              <a:t> </a:t>
            </a:r>
            <a:r>
              <a:rPr lang="en-US" i="1" dirty="0">
                <a:highlight>
                  <a:srgbClr val="FFFF00"/>
                </a:highlight>
                <a:latin typeface="Georgia" panose="02040502050405020303" pitchFamily="18" charset="0"/>
                <a:ea typeface="Calibri" panose="020F0502020204030204" pitchFamily="34" charset="0"/>
                <a:cs typeface="Times New Roman" panose="02020603050405020304" pitchFamily="18" charset="0"/>
              </a:rPr>
              <a:t>and during enrollment, us the discount code:</a:t>
            </a:r>
          </a:p>
          <a:p>
            <a:pPr>
              <a:lnSpc>
                <a:spcPct val="107000"/>
              </a:lnSpc>
              <a:spcBef>
                <a:spcPts val="0"/>
              </a:spcBef>
              <a:spcAft>
                <a:spcPts val="300"/>
              </a:spcAft>
            </a:pPr>
            <a:endParaRPr lang="en-US" i="1" dirty="0">
              <a:highlight>
                <a:srgbClr val="FFFF00"/>
              </a:highlight>
              <a:latin typeface="Georgia" panose="02040502050405020303" pitchFamily="18" charset="0"/>
              <a:ea typeface="Calibri" panose="020F0502020204030204" pitchFamily="34" charset="0"/>
              <a:cs typeface="Times New Roman" panose="02020603050405020304" pitchFamily="18" charset="0"/>
            </a:endParaRPr>
          </a:p>
          <a:p>
            <a:pPr algn="ctr">
              <a:lnSpc>
                <a:spcPct val="107000"/>
              </a:lnSpc>
              <a:spcBef>
                <a:spcPts val="0"/>
              </a:spcBef>
              <a:spcAft>
                <a:spcPts val="300"/>
              </a:spcAft>
            </a:pPr>
            <a:r>
              <a:rPr lang="en-US" i="1" dirty="0">
                <a:highlight>
                  <a:srgbClr val="FFFF00"/>
                </a:highlight>
                <a:latin typeface="Georgia" panose="02040502050405020303" pitchFamily="18" charset="0"/>
                <a:ea typeface="Calibri" panose="020F0502020204030204" pitchFamily="34" charset="0"/>
                <a:cs typeface="Times New Roman" panose="02020603050405020304" pitchFamily="18" charset="0"/>
              </a:rPr>
              <a:t> </a:t>
            </a:r>
            <a:r>
              <a:rPr lang="en-US" b="1" dirty="0">
                <a:solidFill>
                  <a:srgbClr val="0070C0"/>
                </a:solidFill>
                <a:highlight>
                  <a:srgbClr val="FFFF00"/>
                </a:highlight>
              </a:rPr>
              <a:t>2027EarlySavings</a:t>
            </a:r>
          </a:p>
        </p:txBody>
      </p:sp>
    </p:spTree>
    <p:extLst>
      <p:ext uri="{BB962C8B-B14F-4D97-AF65-F5344CB8AC3E}">
        <p14:creationId xmlns:p14="http://schemas.microsoft.com/office/powerpoint/2010/main" val="2594469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Sample fundraiser page / flyer …</a:t>
            </a:r>
          </a:p>
        </p:txBody>
      </p:sp>
      <p:pic>
        <p:nvPicPr>
          <p:cNvPr id="2" name="Picture 1"/>
          <p:cNvPicPr>
            <a:picLocks noChangeAspect="1"/>
          </p:cNvPicPr>
          <p:nvPr/>
        </p:nvPicPr>
        <p:blipFill>
          <a:blip r:embed="rId2"/>
          <a:stretch>
            <a:fillRect/>
          </a:stretch>
        </p:blipFill>
        <p:spPr>
          <a:xfrm>
            <a:off x="214422" y="1054594"/>
            <a:ext cx="4058433" cy="4279405"/>
          </a:xfrm>
          <a:prstGeom prst="rect">
            <a:avLst/>
          </a:prstGeom>
        </p:spPr>
      </p:pic>
      <p:sp>
        <p:nvSpPr>
          <p:cNvPr id="3" name="TextBox 2"/>
          <p:cNvSpPr txBox="1"/>
          <p:nvPr/>
        </p:nvSpPr>
        <p:spPr>
          <a:xfrm>
            <a:off x="1517984" y="6560807"/>
            <a:ext cx="6325771" cy="276999"/>
          </a:xfrm>
          <a:prstGeom prst="rect">
            <a:avLst/>
          </a:prstGeom>
          <a:noFill/>
        </p:spPr>
        <p:txBody>
          <a:bodyPr wrap="none" rtlCol="0">
            <a:spAutoFit/>
          </a:bodyPr>
          <a:lstStyle/>
          <a:p>
            <a:r>
              <a:rPr lang="en-US" sz="1200" b="1" dirty="0">
                <a:solidFill>
                  <a:srgbClr val="C00000"/>
                </a:solidFill>
                <a:latin typeface="Georgia" panose="02040502050405020303" pitchFamily="18" charset="0"/>
              </a:rPr>
              <a:t>Note: All funds raised via the site will come off of the final balance right away </a:t>
            </a:r>
          </a:p>
        </p:txBody>
      </p:sp>
      <p:pic>
        <p:nvPicPr>
          <p:cNvPr id="6" name="Picture 5">
            <a:extLst>
              <a:ext uri="{FF2B5EF4-FFF2-40B4-BE49-F238E27FC236}">
                <a16:creationId xmlns:a16="http://schemas.microsoft.com/office/drawing/2014/main" id="{DAB1633B-15C9-AE46-D75F-8D373C9E974E}"/>
              </a:ext>
            </a:extLst>
          </p:cNvPr>
          <p:cNvPicPr>
            <a:picLocks noChangeAspect="1"/>
          </p:cNvPicPr>
          <p:nvPr/>
        </p:nvPicPr>
        <p:blipFill>
          <a:blip r:embed="rId3"/>
          <a:stretch>
            <a:fillRect/>
          </a:stretch>
        </p:blipFill>
        <p:spPr>
          <a:xfrm>
            <a:off x="4439094" y="1600200"/>
            <a:ext cx="4495800" cy="3416476"/>
          </a:xfrm>
          <a:prstGeom prst="rect">
            <a:avLst/>
          </a:prstGeom>
        </p:spPr>
      </p:pic>
      <p:sp>
        <p:nvSpPr>
          <p:cNvPr id="7" name="TextBox 6">
            <a:extLst>
              <a:ext uri="{FF2B5EF4-FFF2-40B4-BE49-F238E27FC236}">
                <a16:creationId xmlns:a16="http://schemas.microsoft.com/office/drawing/2014/main" id="{C313E44A-EB28-17E4-DBB3-FE9ECE738CEA}"/>
              </a:ext>
            </a:extLst>
          </p:cNvPr>
          <p:cNvSpPr txBox="1"/>
          <p:nvPr/>
        </p:nvSpPr>
        <p:spPr>
          <a:xfrm>
            <a:off x="1981200" y="5592339"/>
            <a:ext cx="5638800" cy="646331"/>
          </a:xfrm>
          <a:prstGeom prst="rect">
            <a:avLst/>
          </a:prstGeom>
          <a:noFill/>
        </p:spPr>
        <p:txBody>
          <a:bodyPr wrap="square" rtlCol="0">
            <a:spAutoFit/>
          </a:bodyPr>
          <a:lstStyle/>
          <a:p>
            <a:r>
              <a:rPr lang="en-US" b="1" dirty="0">
                <a:solidFill>
                  <a:srgbClr val="0070C0"/>
                </a:solidFill>
                <a:hlinkClick r:id="rId4"/>
              </a:rPr>
              <a:t>Click here </a:t>
            </a:r>
            <a:r>
              <a:rPr lang="en-US" b="1" dirty="0">
                <a:solidFill>
                  <a:srgbClr val="0070C0"/>
                </a:solidFill>
              </a:rPr>
              <a:t>to see an example fundraiser page /</a:t>
            </a:r>
          </a:p>
          <a:p>
            <a:r>
              <a:rPr lang="en-US" b="1" dirty="0">
                <a:solidFill>
                  <a:srgbClr val="0070C0"/>
                </a:solidFill>
              </a:rPr>
              <a:t>to learn more about fundraising for this trip. </a:t>
            </a:r>
          </a:p>
        </p:txBody>
      </p:sp>
    </p:spTree>
    <p:extLst>
      <p:ext uri="{BB962C8B-B14F-4D97-AF65-F5344CB8AC3E}">
        <p14:creationId xmlns:p14="http://schemas.microsoft.com/office/powerpoint/2010/main" val="1674654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Payment options…</a:t>
            </a:r>
          </a:p>
        </p:txBody>
      </p:sp>
      <p:sp>
        <p:nvSpPr>
          <p:cNvPr id="9" name="TextBox 8"/>
          <p:cNvSpPr txBox="1"/>
          <p:nvPr/>
        </p:nvSpPr>
        <p:spPr>
          <a:xfrm>
            <a:off x="4709160" y="1188720"/>
            <a:ext cx="3749040" cy="3749040"/>
          </a:xfrm>
          <a:prstGeom prst="rect">
            <a:avLst/>
          </a:prstGeom>
          <a:solidFill>
            <a:schemeClr val="accent6">
              <a:alpha val="85000"/>
            </a:schemeClr>
          </a:solidFill>
          <a:effectLst>
            <a:outerShdw blurRad="50800" dist="38100" dir="5400000" algn="t" rotWithShape="0">
              <a:prstClr val="black">
                <a:alpha val="40000"/>
              </a:prstClr>
            </a:outerShdw>
          </a:effectLst>
        </p:spPr>
        <p:txBody>
          <a:bodyPr wrap="square" lIns="182880" tIns="137160" rIns="182880" bIns="182880" rtlCol="0">
            <a:spAutoFit/>
          </a:bodyPr>
          <a:lstStyle/>
          <a:p>
            <a:endParaRPr lang="en-US" dirty="0"/>
          </a:p>
        </p:txBody>
      </p:sp>
      <p:sp>
        <p:nvSpPr>
          <p:cNvPr id="7" name="Text Placeholder 6"/>
          <p:cNvSpPr>
            <a:spLocks noGrp="1"/>
          </p:cNvSpPr>
          <p:nvPr>
            <p:ph type="body" sz="quarter" idx="12"/>
          </p:nvPr>
        </p:nvSpPr>
        <p:spPr>
          <a:xfrm>
            <a:off x="244642" y="823707"/>
            <a:ext cx="4648200" cy="3688079"/>
          </a:xfrm>
        </p:spPr>
        <p:txBody>
          <a:bodyPr numCol="1" spcCol="548640"/>
          <a:lstStyle/>
          <a:p>
            <a:pPr>
              <a:lnSpc>
                <a:spcPts val="2800"/>
              </a:lnSpc>
            </a:pPr>
            <a:r>
              <a:rPr lang="en-US" dirty="0">
                <a:solidFill>
                  <a:srgbClr val="0070C0"/>
                </a:solidFill>
              </a:rPr>
              <a:t>1) Automatic monthly  	payment plan</a:t>
            </a:r>
          </a:p>
          <a:p>
            <a:pPr lvl="1">
              <a:buFont typeface="Wingdings" panose="05000000000000000000" pitchFamily="2" charset="2"/>
              <a:buChar char="§"/>
            </a:pPr>
            <a:r>
              <a:rPr lang="en-US" b="1" dirty="0">
                <a:highlight>
                  <a:srgbClr val="FFFF00"/>
                </a:highlight>
              </a:rPr>
              <a:t>Most popular</a:t>
            </a:r>
          </a:p>
          <a:p>
            <a:pPr lvl="1">
              <a:buFont typeface="Wingdings" panose="05000000000000000000" pitchFamily="2" charset="2"/>
              <a:buChar char="§"/>
            </a:pPr>
            <a:r>
              <a:rPr lang="en-US" b="1" dirty="0"/>
              <a:t>$</a:t>
            </a:r>
            <a:r>
              <a:rPr lang="en-US" b="1" dirty="0">
                <a:solidFill>
                  <a:srgbClr val="C00000"/>
                </a:solidFill>
              </a:rPr>
              <a:t>50 deposit </a:t>
            </a:r>
            <a:r>
              <a:rPr lang="en-US" b="1" dirty="0"/>
              <a:t>paid upon registration (or any amount you wish, but $50 is required)</a:t>
            </a:r>
          </a:p>
          <a:p>
            <a:pPr lvl="1">
              <a:buFont typeface="Wingdings" panose="05000000000000000000" pitchFamily="2" charset="2"/>
              <a:buChar char="§"/>
            </a:pPr>
            <a:r>
              <a:rPr lang="en-US" b="1" dirty="0"/>
              <a:t>Balance divided into </a:t>
            </a:r>
            <a:r>
              <a:rPr lang="en-US" b="1" u="sng" dirty="0">
                <a:solidFill>
                  <a:srgbClr val="C00000"/>
                </a:solidFill>
              </a:rPr>
              <a:t>equal monthly installments </a:t>
            </a:r>
            <a:r>
              <a:rPr lang="en-US" b="1" dirty="0"/>
              <a:t>(approx. $300 right now) until about 35 days before departure</a:t>
            </a:r>
          </a:p>
          <a:p>
            <a:pPr lvl="1">
              <a:buFont typeface="Wingdings" panose="05000000000000000000" pitchFamily="2" charset="2"/>
              <a:buChar char="§"/>
            </a:pPr>
            <a:r>
              <a:rPr lang="en-US" b="1" dirty="0"/>
              <a:t>Payments charged automatically (CC or checking)</a:t>
            </a:r>
          </a:p>
          <a:p>
            <a:pPr marL="0" lvl="1" indent="0">
              <a:buNone/>
            </a:pPr>
            <a:endParaRPr lang="en-US" dirty="0"/>
          </a:p>
          <a:p>
            <a:r>
              <a:rPr lang="en-US" dirty="0">
                <a:solidFill>
                  <a:srgbClr val="0070C0"/>
                </a:solidFill>
              </a:rPr>
              <a:t>2) Manual payment plan</a:t>
            </a:r>
          </a:p>
          <a:p>
            <a:pPr lvl="1">
              <a:buFont typeface="Wingdings" panose="05000000000000000000" pitchFamily="2" charset="2"/>
              <a:buChar char="§"/>
            </a:pPr>
            <a:r>
              <a:rPr lang="en-US" b="1" dirty="0"/>
              <a:t>$99 deposit paid upon registration</a:t>
            </a:r>
          </a:p>
          <a:p>
            <a:pPr lvl="1">
              <a:buFont typeface="Wingdings" panose="05000000000000000000" pitchFamily="2" charset="2"/>
              <a:buChar char="§"/>
            </a:pPr>
            <a:r>
              <a:rPr lang="en-US" b="1" dirty="0"/>
              <a:t>Balance divided into 4 installments</a:t>
            </a:r>
          </a:p>
          <a:p>
            <a:pPr lvl="1">
              <a:buFont typeface="Wingdings" panose="05000000000000000000" pitchFamily="2" charset="2"/>
              <a:buChar char="§"/>
            </a:pPr>
            <a:r>
              <a:rPr lang="en-US" b="1" dirty="0"/>
              <a:t>Payments rendered manually</a:t>
            </a:r>
          </a:p>
          <a:p>
            <a:pPr lvl="1"/>
            <a:endParaRPr lang="en-US" dirty="0"/>
          </a:p>
          <a:p>
            <a:pPr marL="0" lvl="1" indent="0">
              <a:buNone/>
            </a:pPr>
            <a:r>
              <a:rPr lang="en-US" sz="2500" b="1" dirty="0">
                <a:solidFill>
                  <a:srgbClr val="0070C0"/>
                </a:solidFill>
              </a:rPr>
              <a:t>3) Pay in full</a:t>
            </a:r>
          </a:p>
          <a:p>
            <a:pPr lvl="1"/>
            <a:endParaRPr lang="en-US" dirty="0"/>
          </a:p>
        </p:txBody>
      </p:sp>
      <p:sp>
        <p:nvSpPr>
          <p:cNvPr id="10" name="Text Placeholder 6"/>
          <p:cNvSpPr txBox="1">
            <a:spLocks/>
          </p:cNvSpPr>
          <p:nvPr/>
        </p:nvSpPr>
        <p:spPr>
          <a:xfrm>
            <a:off x="4892842" y="1356360"/>
            <a:ext cx="3473918" cy="3215640"/>
          </a:xfrm>
          <a:prstGeom prst="rect">
            <a:avLst/>
          </a:prstGeom>
        </p:spPr>
        <p:txBody>
          <a:bodyPr lIns="91440" numCol="1" spcCol="548640">
            <a:noAutofit/>
          </a:bodyPr>
          <a:lstStyle>
            <a:lvl1pPr marL="0" indent="-164592" algn="l" defTabSz="457200" rtl="0" eaLnBrk="1" latinLnBrk="0" hangingPunct="1">
              <a:spcBef>
                <a:spcPts val="1200"/>
              </a:spcBef>
              <a:buClrTx/>
              <a:buSzPct val="115000"/>
              <a:buFont typeface="Verdana Bold"/>
              <a:buNone/>
              <a:defRPr sz="2500" b="1" i="0" kern="1200">
                <a:solidFill>
                  <a:srgbClr val="26A5DF"/>
                </a:solidFill>
                <a:latin typeface="Arial" pitchFamily="34" charset="0"/>
                <a:ea typeface="+mn-ea"/>
                <a:cs typeface="Arial" pitchFamily="34" charset="0"/>
              </a:defRPr>
            </a:lvl1pPr>
            <a:lvl2pPr marL="182880" indent="-182880" algn="l" defTabSz="457200" rtl="0" eaLnBrk="1" latinLnBrk="0" hangingPunct="1">
              <a:spcBef>
                <a:spcPts val="300"/>
              </a:spcBef>
              <a:buClr>
                <a:schemeClr val="bg1">
                  <a:lumMod val="50000"/>
                </a:schemeClr>
              </a:buClr>
              <a:buFont typeface="Lucida Grande"/>
              <a:buChar char="›"/>
              <a:defRPr sz="1800" b="0" i="0" kern="1200" baseline="0">
                <a:solidFill>
                  <a:schemeClr val="tx1"/>
                </a:solidFill>
                <a:latin typeface="Arial" pitchFamily="34" charset="0"/>
                <a:ea typeface="+mn-ea"/>
                <a:cs typeface="Arial" pitchFamily="34" charset="0"/>
              </a:defRPr>
            </a:lvl2pPr>
            <a:lvl3pPr marL="548640" indent="-182880" algn="l" defTabSz="457200" rtl="0" eaLnBrk="1" latinLnBrk="0" hangingPunct="1">
              <a:spcBef>
                <a:spcPts val="600"/>
              </a:spcBef>
              <a:buClr>
                <a:schemeClr val="bg1">
                  <a:lumMod val="50000"/>
                </a:schemeClr>
              </a:buClr>
              <a:buFont typeface="Arial"/>
              <a:buChar char="•"/>
              <a:defRPr sz="1600" b="0" i="0" kern="1200">
                <a:solidFill>
                  <a:schemeClr val="tx1"/>
                </a:solidFill>
                <a:latin typeface="Arial" pitchFamily="34" charset="0"/>
                <a:ea typeface="+mn-ea"/>
                <a:cs typeface="Arial" pitchFamily="34" charset="0"/>
              </a:defRPr>
            </a:lvl3pPr>
            <a:lvl4pPr marL="731520" indent="-182880" algn="l" defTabSz="457200" rtl="0" eaLnBrk="1" latinLnBrk="0" hangingPunct="1">
              <a:spcBef>
                <a:spcPts val="600"/>
              </a:spcBef>
              <a:buClr>
                <a:schemeClr val="bg1">
                  <a:lumMod val="50000"/>
                </a:schemeClr>
              </a:buClr>
              <a:buSzPct val="75000"/>
              <a:buFont typeface="Wingdings" charset="2"/>
              <a:buChar char="§"/>
              <a:defRPr sz="1600" b="0" i="0" kern="1200">
                <a:solidFill>
                  <a:schemeClr val="tx1"/>
                </a:solidFill>
                <a:latin typeface="Arial" pitchFamily="34" charset="0"/>
                <a:ea typeface="+mn-ea"/>
                <a:cs typeface="Arial" pitchFamily="34" charset="0"/>
              </a:defRPr>
            </a:lvl4pPr>
            <a:lvl5pPr marL="914400" indent="-274320" algn="l" defTabSz="457200" rtl="0" eaLnBrk="1" latinLnBrk="0" hangingPunct="1">
              <a:spcBef>
                <a:spcPct val="20000"/>
              </a:spcBef>
              <a:buClr>
                <a:schemeClr val="bg1">
                  <a:lumMod val="50000"/>
                </a:schemeClr>
              </a:buClr>
              <a:buFont typeface="Lucida Grande"/>
              <a:buChar char="-"/>
              <a:defRPr sz="1600" b="0" i="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solidFill>
                  <a:schemeClr val="bg1"/>
                </a:solidFill>
              </a:rPr>
              <a:t>Fundraising support</a:t>
            </a:r>
          </a:p>
          <a:p>
            <a:pPr lvl="1" fontAlgn="auto">
              <a:spcAft>
                <a:spcPts val="0"/>
              </a:spcAft>
            </a:pPr>
            <a:r>
              <a:rPr lang="en-US" dirty="0">
                <a:solidFill>
                  <a:schemeClr val="tx1">
                    <a:lumMod val="65000"/>
                    <a:lumOff val="35000"/>
                  </a:schemeClr>
                </a:solidFill>
              </a:rPr>
              <a:t>Personal fundraising page</a:t>
            </a:r>
            <a:br>
              <a:rPr lang="en-US" dirty="0">
                <a:solidFill>
                  <a:schemeClr val="tx1">
                    <a:lumMod val="65000"/>
                    <a:lumOff val="35000"/>
                  </a:schemeClr>
                </a:solidFill>
              </a:rPr>
            </a:br>
            <a:r>
              <a:rPr lang="en-US" dirty="0">
                <a:solidFill>
                  <a:schemeClr val="tx1">
                    <a:lumMod val="65000"/>
                    <a:lumOff val="35000"/>
                  </a:schemeClr>
                </a:solidFill>
              </a:rPr>
              <a:t>on explorica.com</a:t>
            </a:r>
          </a:p>
          <a:p>
            <a:pPr lvl="1" fontAlgn="auto">
              <a:spcAft>
                <a:spcPts val="0"/>
              </a:spcAft>
            </a:pPr>
            <a:r>
              <a:rPr lang="en-US" dirty="0">
                <a:solidFill>
                  <a:schemeClr val="tx1">
                    <a:lumMod val="65000"/>
                    <a:lumOff val="35000"/>
                  </a:schemeClr>
                </a:solidFill>
              </a:rPr>
              <a:t>Easily request and accept</a:t>
            </a:r>
            <a:br>
              <a:rPr lang="en-US" dirty="0">
                <a:solidFill>
                  <a:schemeClr val="tx1">
                    <a:lumMod val="65000"/>
                    <a:lumOff val="35000"/>
                  </a:schemeClr>
                </a:solidFill>
              </a:rPr>
            </a:br>
            <a:r>
              <a:rPr lang="en-US" dirty="0">
                <a:solidFill>
                  <a:schemeClr val="tx1">
                    <a:lumMod val="65000"/>
                    <a:lumOff val="35000"/>
                  </a:schemeClr>
                </a:solidFill>
              </a:rPr>
              <a:t>credit card donations from</a:t>
            </a:r>
            <a:br>
              <a:rPr lang="en-US" dirty="0">
                <a:solidFill>
                  <a:schemeClr val="tx1">
                    <a:lumMod val="65000"/>
                    <a:lumOff val="35000"/>
                  </a:schemeClr>
                </a:solidFill>
              </a:rPr>
            </a:br>
            <a:r>
              <a:rPr lang="en-US" dirty="0">
                <a:solidFill>
                  <a:schemeClr val="tx1">
                    <a:lumMod val="65000"/>
                    <a:lumOff val="35000"/>
                  </a:schemeClr>
                </a:solidFill>
              </a:rPr>
              <a:t>friends and family</a:t>
            </a:r>
          </a:p>
          <a:p>
            <a:pPr fontAlgn="auto">
              <a:spcAft>
                <a:spcPts val="0"/>
              </a:spcAft>
            </a:pPr>
            <a:r>
              <a:rPr lang="en-US" dirty="0">
                <a:solidFill>
                  <a:schemeClr val="bg1"/>
                </a:solidFill>
              </a:rPr>
              <a:t>Financial assistance</a:t>
            </a:r>
          </a:p>
          <a:p>
            <a:pPr lvl="1" fontAlgn="auto">
              <a:spcAft>
                <a:spcPts val="0"/>
              </a:spcAft>
            </a:pPr>
            <a:r>
              <a:rPr lang="en-US" dirty="0">
                <a:solidFill>
                  <a:schemeClr val="tx1">
                    <a:lumMod val="65000"/>
                    <a:lumOff val="35000"/>
                  </a:schemeClr>
                </a:solidFill>
              </a:rPr>
              <a:t>Need-based support for</a:t>
            </a:r>
            <a:br>
              <a:rPr lang="en-US" dirty="0">
                <a:solidFill>
                  <a:schemeClr val="tx1">
                    <a:lumMod val="65000"/>
                    <a:lumOff val="35000"/>
                  </a:schemeClr>
                </a:solidFill>
              </a:rPr>
            </a:br>
            <a:r>
              <a:rPr lang="en-US" dirty="0">
                <a:solidFill>
                  <a:schemeClr val="tx1">
                    <a:lumMod val="65000"/>
                    <a:lumOff val="35000"/>
                  </a:schemeClr>
                </a:solidFill>
              </a:rPr>
              <a:t>qualifying families</a:t>
            </a:r>
          </a:p>
          <a:p>
            <a:pPr lvl="1" fontAlgn="auto">
              <a:spcAft>
                <a:spcPts val="0"/>
              </a:spcAft>
            </a:pPr>
            <a:r>
              <a:rPr lang="en-US" dirty="0">
                <a:solidFill>
                  <a:schemeClr val="tx1">
                    <a:lumMod val="65000"/>
                    <a:lumOff val="35000"/>
                  </a:schemeClr>
                </a:solidFill>
              </a:rPr>
              <a:t>Confidential application</a:t>
            </a:r>
          </a:p>
        </p:txBody>
      </p:sp>
      <p:sp>
        <p:nvSpPr>
          <p:cNvPr id="2" name="TextBox 1">
            <a:extLst>
              <a:ext uri="{FF2B5EF4-FFF2-40B4-BE49-F238E27FC236}">
                <a16:creationId xmlns:a16="http://schemas.microsoft.com/office/drawing/2014/main" id="{6A6815AE-D2A1-DC5F-46F9-B3D85A0E5584}"/>
              </a:ext>
            </a:extLst>
          </p:cNvPr>
          <p:cNvSpPr txBox="1"/>
          <p:nvPr/>
        </p:nvSpPr>
        <p:spPr>
          <a:xfrm>
            <a:off x="4800600" y="5072594"/>
            <a:ext cx="3886200" cy="1754326"/>
          </a:xfrm>
          <a:prstGeom prst="rect">
            <a:avLst/>
          </a:prstGeom>
          <a:noFill/>
        </p:spPr>
        <p:txBody>
          <a:bodyPr wrap="square" rtlCol="0">
            <a:spAutoFit/>
          </a:bodyPr>
          <a:lstStyle/>
          <a:p>
            <a:r>
              <a:rPr lang="en-US" b="1" dirty="0">
                <a:solidFill>
                  <a:srgbClr val="7030A0"/>
                </a:solidFill>
              </a:rPr>
              <a:t>Note about “extended” payment plans under special circumstances …</a:t>
            </a:r>
          </a:p>
          <a:p>
            <a:endParaRPr lang="en-US" b="1" dirty="0">
              <a:solidFill>
                <a:srgbClr val="FF0000"/>
              </a:solidFill>
            </a:endParaRPr>
          </a:p>
          <a:p>
            <a:r>
              <a:rPr lang="en-US" b="1" dirty="0">
                <a:solidFill>
                  <a:srgbClr val="00B050"/>
                </a:solidFill>
              </a:rPr>
              <a:t>Note about “Mr. Wayman” scholarships</a:t>
            </a:r>
          </a:p>
        </p:txBody>
      </p:sp>
    </p:spTree>
    <p:extLst>
      <p:ext uri="{BB962C8B-B14F-4D97-AF65-F5344CB8AC3E}">
        <p14:creationId xmlns:p14="http://schemas.microsoft.com/office/powerpoint/2010/main" val="1007927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464" y="20194"/>
            <a:ext cx="8715536" cy="803513"/>
          </a:xfrm>
        </p:spPr>
        <p:txBody>
          <a:bodyPr/>
          <a:lstStyle/>
          <a:p>
            <a:r>
              <a:rPr lang="en-US" b="1" dirty="0"/>
              <a:t>Details on 4-step payment structure…</a:t>
            </a:r>
          </a:p>
        </p:txBody>
      </p:sp>
      <p:sp>
        <p:nvSpPr>
          <p:cNvPr id="2" name="Rectangle 1"/>
          <p:cNvSpPr/>
          <p:nvPr/>
        </p:nvSpPr>
        <p:spPr>
          <a:xfrm>
            <a:off x="372193" y="864376"/>
            <a:ext cx="8258336" cy="5973430"/>
          </a:xfrm>
          <a:prstGeom prst="rect">
            <a:avLst/>
          </a:prstGeom>
        </p:spPr>
        <p:txBody>
          <a:bodyPr wrap="square">
            <a:spAutoFit/>
          </a:bodyPr>
          <a:lstStyle/>
          <a:p>
            <a:pPr marL="0" marR="0">
              <a:lnSpc>
                <a:spcPct val="107000"/>
              </a:lnSpc>
              <a:spcBef>
                <a:spcPts val="0"/>
              </a:spcBef>
              <a:spcAft>
                <a:spcPts val="800"/>
              </a:spcAft>
            </a:pPr>
            <a:r>
              <a:rPr lang="en-US" sz="2100" b="1" u="sng" dirty="0">
                <a:latin typeface="Georgia" panose="02040502050405020303" pitchFamily="18" charset="0"/>
                <a:ea typeface="Calibri" panose="020F0502020204030204" pitchFamily="34" charset="0"/>
                <a:cs typeface="Times New Roman" panose="02020603050405020304" pitchFamily="18" charset="0"/>
              </a:rPr>
              <a:t>Tour fee: </a:t>
            </a:r>
            <a:r>
              <a:rPr lang="en-US" sz="2100" b="1" u="sng" dirty="0">
                <a:highlight>
                  <a:srgbClr val="FFFF00"/>
                </a:highlight>
                <a:latin typeface="Georgia" panose="02040502050405020303" pitchFamily="18" charset="0"/>
                <a:ea typeface="Calibri" panose="020F0502020204030204" pitchFamily="34" charset="0"/>
                <a:cs typeface="Times New Roman" panose="02020603050405020304" pitchFamily="18" charset="0"/>
              </a:rPr>
              <a:t>$5640</a:t>
            </a:r>
            <a:r>
              <a:rPr lang="en-US" sz="2100" b="1" u="sng" dirty="0">
                <a:latin typeface="Georgia" panose="02040502050405020303" pitchFamily="18" charset="0"/>
                <a:ea typeface="Calibri" panose="020F0502020204030204" pitchFamily="34" charset="0"/>
                <a:cs typeface="Times New Roman" panose="02020603050405020304" pitchFamily="18" charset="0"/>
              </a:rPr>
              <a:t>______________________________</a:t>
            </a:r>
          </a:p>
          <a:p>
            <a:pPr marL="0" marR="0">
              <a:lnSpc>
                <a:spcPct val="107000"/>
              </a:lnSpc>
              <a:spcBef>
                <a:spcPts val="0"/>
              </a:spcBef>
              <a:spcAft>
                <a:spcPts val="800"/>
              </a:spcAft>
            </a:pPr>
            <a:r>
              <a:rPr lang="en-US" sz="2100" b="1" dirty="0">
                <a:solidFill>
                  <a:srgbClr val="0070C0"/>
                </a:solidFill>
                <a:latin typeface="Georgia" panose="02040502050405020303" pitchFamily="18" charset="0"/>
                <a:ea typeface="Calibri" panose="020F0502020204030204" pitchFamily="34" charset="0"/>
                <a:cs typeface="Times New Roman" panose="02020603050405020304" pitchFamily="18" charset="0"/>
              </a:rPr>
              <a:t>-$200 early registration discount. Balance = $5440</a:t>
            </a:r>
          </a:p>
          <a:p>
            <a:pPr marL="0" marR="0">
              <a:lnSpc>
                <a:spcPct val="107000"/>
              </a:lnSpc>
              <a:spcBef>
                <a:spcPts val="0"/>
              </a:spcBef>
              <a:spcAft>
                <a:spcPts val="800"/>
              </a:spcAft>
            </a:pPr>
            <a:r>
              <a:rPr lang="en-US" sz="2100" b="1" dirty="0">
                <a:latin typeface="Georgia" panose="02040502050405020303" pitchFamily="18" charset="0"/>
                <a:ea typeface="Calibri" panose="020F0502020204030204" pitchFamily="34" charset="0"/>
                <a:cs typeface="Times New Roman" panose="02020603050405020304" pitchFamily="18" charset="0"/>
              </a:rPr>
              <a:t>-$100  </a:t>
            </a:r>
            <a:r>
              <a:rPr lang="en-US" sz="2100" b="1" dirty="0">
                <a:highlight>
                  <a:srgbClr val="FFFF00"/>
                </a:highlight>
                <a:latin typeface="Georgia" panose="02040502050405020303" pitchFamily="18" charset="0"/>
                <a:ea typeface="Calibri" panose="020F0502020204030204" pitchFamily="34" charset="0"/>
                <a:cs typeface="Times New Roman" panose="02020603050405020304" pitchFamily="18" charset="0"/>
              </a:rPr>
              <a:t>(step 1) </a:t>
            </a:r>
            <a:r>
              <a:rPr lang="en-US" sz="2100" b="1" dirty="0">
                <a:latin typeface="Georgia" panose="02040502050405020303" pitchFamily="18" charset="0"/>
                <a:ea typeface="Calibri" panose="020F0502020204030204" pitchFamily="34" charset="0"/>
                <a:cs typeface="Times New Roman" panose="02020603050405020304" pitchFamily="18" charset="0"/>
              </a:rPr>
              <a:t>due at enrollment. Balance  = $5340</a:t>
            </a:r>
          </a:p>
          <a:p>
            <a:pPr marL="0" marR="0">
              <a:lnSpc>
                <a:spcPct val="107000"/>
              </a:lnSpc>
              <a:spcBef>
                <a:spcPts val="0"/>
              </a:spcBef>
              <a:spcAft>
                <a:spcPts val="800"/>
              </a:spcAft>
            </a:pPr>
            <a:r>
              <a:rPr lang="en-US" sz="2100" b="1" dirty="0">
                <a:latin typeface="Georgia" panose="02040502050405020303" pitchFamily="18" charset="0"/>
                <a:ea typeface="Calibri" panose="020F0502020204030204" pitchFamily="34" charset="0"/>
                <a:cs typeface="Times New Roman" panose="02020603050405020304" pitchFamily="18" charset="0"/>
              </a:rPr>
              <a:t>-$500  </a:t>
            </a:r>
            <a:r>
              <a:rPr lang="en-US" sz="2100" b="1" dirty="0">
                <a:highlight>
                  <a:srgbClr val="FFFF00"/>
                </a:highlight>
                <a:latin typeface="Georgia" panose="02040502050405020303" pitchFamily="18" charset="0"/>
                <a:ea typeface="Calibri" panose="020F0502020204030204" pitchFamily="34" charset="0"/>
                <a:cs typeface="Times New Roman" panose="02020603050405020304" pitchFamily="18" charset="0"/>
              </a:rPr>
              <a:t>(step 2) </a:t>
            </a:r>
            <a:r>
              <a:rPr lang="en-US" sz="2100" b="1" dirty="0">
                <a:latin typeface="Georgia" panose="02040502050405020303" pitchFamily="18" charset="0"/>
                <a:ea typeface="Calibri" panose="020F0502020204030204" pitchFamily="34" charset="0"/>
                <a:cs typeface="Times New Roman" panose="02020603050405020304" pitchFamily="18" charset="0"/>
              </a:rPr>
              <a:t>payment due in 30 days. Balance = </a:t>
            </a:r>
            <a:r>
              <a:rPr lang="en-US" sz="2100" b="1" dirty="0">
                <a:solidFill>
                  <a:srgbClr val="7030A0"/>
                </a:solidFill>
                <a:latin typeface="Georgia" panose="02040502050405020303" pitchFamily="18" charset="0"/>
                <a:ea typeface="Calibri" panose="020F0502020204030204" pitchFamily="34" charset="0"/>
                <a:cs typeface="Times New Roman" panose="02020603050405020304" pitchFamily="18" charset="0"/>
              </a:rPr>
              <a:t>$4840</a:t>
            </a:r>
          </a:p>
          <a:p>
            <a:pPr marL="0" marR="0">
              <a:lnSpc>
                <a:spcPct val="107000"/>
              </a:lnSpc>
              <a:spcBef>
                <a:spcPts val="0"/>
              </a:spcBef>
              <a:spcAft>
                <a:spcPts val="800"/>
              </a:spcAft>
            </a:pPr>
            <a:r>
              <a:rPr lang="en-US" sz="2100" b="1" dirty="0">
                <a:latin typeface="Georgia" panose="02040502050405020303" pitchFamily="18" charset="0"/>
                <a:ea typeface="Calibri" panose="020F0502020204030204" pitchFamily="34" charset="0"/>
                <a:cs typeface="Times New Roman" panose="02020603050405020304" pitchFamily="18" charset="0"/>
              </a:rPr>
              <a:t>-</a:t>
            </a:r>
            <a:r>
              <a:rPr lang="en-US" sz="2100" b="1" dirty="0">
                <a:solidFill>
                  <a:srgbClr val="C00000"/>
                </a:solidFill>
                <a:latin typeface="Georgia" panose="02040502050405020303" pitchFamily="18" charset="0"/>
                <a:ea typeface="Calibri" panose="020F0502020204030204" pitchFamily="34" charset="0"/>
                <a:cs typeface="Times New Roman" panose="02020603050405020304" pitchFamily="18" charset="0"/>
              </a:rPr>
              <a:t>75% </a:t>
            </a:r>
            <a:r>
              <a:rPr lang="en-US" sz="2100" b="1" dirty="0">
                <a:solidFill>
                  <a:srgbClr val="C00000"/>
                </a:solidFill>
                <a:highlight>
                  <a:srgbClr val="FFFF00"/>
                </a:highlight>
                <a:latin typeface="Georgia" panose="02040502050405020303" pitchFamily="18" charset="0"/>
                <a:ea typeface="Calibri" panose="020F0502020204030204" pitchFamily="34" charset="0"/>
                <a:cs typeface="Times New Roman" panose="02020603050405020304" pitchFamily="18" charset="0"/>
              </a:rPr>
              <a:t>(step 3) </a:t>
            </a:r>
            <a:r>
              <a:rPr lang="en-US" sz="2100" b="1" dirty="0">
                <a:solidFill>
                  <a:srgbClr val="C00000"/>
                </a:solidFill>
                <a:latin typeface="Georgia" panose="02040502050405020303" pitchFamily="18" charset="0"/>
                <a:ea typeface="Calibri" panose="020F0502020204030204" pitchFamily="34" charset="0"/>
                <a:cs typeface="Times New Roman" panose="02020603050405020304" pitchFamily="18" charset="0"/>
              </a:rPr>
              <a:t>of the </a:t>
            </a:r>
            <a:r>
              <a:rPr lang="en-US" sz="2100" b="1" dirty="0">
                <a:solidFill>
                  <a:srgbClr val="7030A0"/>
                </a:solidFill>
                <a:latin typeface="Georgia" panose="02040502050405020303" pitchFamily="18" charset="0"/>
                <a:ea typeface="Calibri" panose="020F0502020204030204" pitchFamily="34" charset="0"/>
                <a:cs typeface="Times New Roman" panose="02020603050405020304" pitchFamily="18" charset="0"/>
              </a:rPr>
              <a:t>$4840 </a:t>
            </a:r>
            <a:r>
              <a:rPr lang="en-US" sz="2100" b="1" dirty="0">
                <a:solidFill>
                  <a:srgbClr val="C00000"/>
                </a:solidFill>
                <a:latin typeface="Georgia" panose="02040502050405020303" pitchFamily="18" charset="0"/>
                <a:ea typeface="Calibri" panose="020F0502020204030204" pitchFamily="34" charset="0"/>
                <a:cs typeface="Times New Roman" panose="02020603050405020304" pitchFamily="18" charset="0"/>
              </a:rPr>
              <a:t>balance ($3630) due at 110 days before tour (February 19th, 2027). Balance = $1210</a:t>
            </a:r>
          </a:p>
          <a:p>
            <a:pPr marL="0" marR="0">
              <a:lnSpc>
                <a:spcPct val="107000"/>
              </a:lnSpc>
              <a:spcBef>
                <a:spcPts val="0"/>
              </a:spcBef>
              <a:spcAft>
                <a:spcPts val="800"/>
              </a:spcAft>
            </a:pPr>
            <a:r>
              <a:rPr lang="en-US" sz="2100" b="1" dirty="0">
                <a:latin typeface="Georgia" panose="02040502050405020303" pitchFamily="18" charset="0"/>
                <a:ea typeface="Calibri" panose="020F0502020204030204" pitchFamily="34" charset="0"/>
                <a:cs typeface="Times New Roman" panose="02020603050405020304" pitchFamily="18" charset="0"/>
              </a:rPr>
              <a:t>- $1210 / final 25% </a:t>
            </a:r>
            <a:r>
              <a:rPr lang="en-US" sz="2100" b="1" dirty="0">
                <a:highlight>
                  <a:srgbClr val="FFFF00"/>
                </a:highlight>
                <a:latin typeface="Georgia" panose="02040502050405020303" pitchFamily="18" charset="0"/>
                <a:ea typeface="Calibri" panose="020F0502020204030204" pitchFamily="34" charset="0"/>
                <a:cs typeface="Times New Roman" panose="02020603050405020304" pitchFamily="18" charset="0"/>
              </a:rPr>
              <a:t>(step 4) </a:t>
            </a:r>
            <a:r>
              <a:rPr lang="en-US" sz="2100" b="1" dirty="0">
                <a:latin typeface="Georgia" panose="02040502050405020303" pitchFamily="18" charset="0"/>
                <a:ea typeface="Calibri" panose="020F0502020204030204" pitchFamily="34" charset="0"/>
                <a:cs typeface="Times New Roman" panose="02020603050405020304" pitchFamily="18" charset="0"/>
              </a:rPr>
              <a:t>due 65 days before the tour </a:t>
            </a:r>
            <a:r>
              <a:rPr lang="en-US" sz="2100" b="1" u="sng" dirty="0">
                <a:latin typeface="Georgia" panose="02040502050405020303" pitchFamily="18" charset="0"/>
                <a:ea typeface="Calibri" panose="020F0502020204030204" pitchFamily="34" charset="0"/>
                <a:cs typeface="Times New Roman" panose="02020603050405020304" pitchFamily="18" charset="0"/>
              </a:rPr>
              <a:t>(April 5th, 2027). Balance = $0___________________</a:t>
            </a:r>
          </a:p>
          <a:p>
            <a:pPr marL="0" marR="0">
              <a:lnSpc>
                <a:spcPct val="107000"/>
              </a:lnSpc>
              <a:spcBef>
                <a:spcPts val="0"/>
              </a:spcBef>
              <a:spcAft>
                <a:spcPts val="800"/>
              </a:spcAft>
            </a:pPr>
            <a:r>
              <a:rPr lang="en-US" sz="2100" b="1" u="sng" dirty="0">
                <a:solidFill>
                  <a:srgbClr val="0070C0"/>
                </a:solidFill>
                <a:latin typeface="Georgia" panose="02040502050405020303" pitchFamily="18" charset="0"/>
                <a:ea typeface="Calibri" panose="020F0502020204030204" pitchFamily="34" charset="0"/>
                <a:cs typeface="Times New Roman" panose="02020603050405020304" pitchFamily="18" charset="0"/>
              </a:rPr>
              <a:t>Note</a:t>
            </a:r>
            <a:r>
              <a:rPr lang="en-US" sz="2100" b="1" dirty="0">
                <a:solidFill>
                  <a:srgbClr val="0070C0"/>
                </a:solidFill>
                <a:latin typeface="Georgia" panose="02040502050405020303" pitchFamily="18" charset="0"/>
                <a:ea typeface="Calibri" panose="020F0502020204030204" pitchFamily="34" charset="0"/>
                <a:cs typeface="Times New Roman" panose="02020603050405020304" pitchFamily="18" charset="0"/>
              </a:rPr>
              <a:t>: Currently, </a:t>
            </a:r>
            <a:r>
              <a:rPr lang="en-US" sz="2100" b="1" dirty="0">
                <a:solidFill>
                  <a:srgbClr val="C00000"/>
                </a:solidFill>
                <a:latin typeface="Georgia" panose="02040502050405020303" pitchFamily="18" charset="0"/>
                <a:ea typeface="Calibri" panose="020F0502020204030204" pitchFamily="34" charset="0"/>
                <a:cs typeface="Times New Roman" panose="02020603050405020304" pitchFamily="18" charset="0"/>
              </a:rPr>
              <a:t>we are about </a:t>
            </a:r>
            <a:r>
              <a:rPr lang="en-US" sz="2100" b="1" u="sng" dirty="0">
                <a:solidFill>
                  <a:srgbClr val="C00000"/>
                </a:solidFill>
                <a:latin typeface="Georgia" panose="02040502050405020303" pitchFamily="18" charset="0"/>
                <a:ea typeface="Calibri" panose="020F0502020204030204" pitchFamily="34" charset="0"/>
                <a:cs typeface="Times New Roman" panose="02020603050405020304" pitchFamily="18" charset="0"/>
              </a:rPr>
              <a:t>574 days away</a:t>
            </a:r>
            <a:r>
              <a:rPr lang="en-US" sz="2100" b="1" dirty="0">
                <a:solidFill>
                  <a:srgbClr val="C00000"/>
                </a:solidFill>
                <a:latin typeface="Georgia" panose="02040502050405020303" pitchFamily="18" charset="0"/>
                <a:ea typeface="Calibri" panose="020F0502020204030204" pitchFamily="34" charset="0"/>
                <a:cs typeface="Times New Roman" panose="02020603050405020304" pitchFamily="18" charset="0"/>
              </a:rPr>
              <a:t> from the tour start date. </a:t>
            </a:r>
            <a:r>
              <a:rPr lang="en-US" sz="2100" b="1" dirty="0">
                <a:solidFill>
                  <a:srgbClr val="0070C0"/>
                </a:solidFill>
                <a:latin typeface="Georgia" panose="02040502050405020303" pitchFamily="18" charset="0"/>
                <a:ea typeface="Calibri" panose="020F0502020204030204" pitchFamily="34" charset="0"/>
                <a:cs typeface="Times New Roman" panose="02020603050405020304" pitchFamily="18" charset="0"/>
              </a:rPr>
              <a:t>So this 4-step option requires about $600 the first 2 months, and then </a:t>
            </a:r>
            <a:r>
              <a:rPr lang="en-US" sz="2100" b="1" u="sng" dirty="0">
                <a:solidFill>
                  <a:srgbClr val="0070C0"/>
                </a:solidFill>
                <a:latin typeface="Georgia" panose="02040502050405020303" pitchFamily="18" charset="0"/>
                <a:ea typeface="Calibri" panose="020F0502020204030204" pitchFamily="34" charset="0"/>
                <a:cs typeface="Times New Roman" panose="02020603050405020304" pitchFamily="18" charset="0"/>
              </a:rPr>
              <a:t>well over a year until the next installment is due </a:t>
            </a:r>
            <a:r>
              <a:rPr lang="en-US" sz="2100" b="1" dirty="0">
                <a:latin typeface="Georgia" panose="02040502050405020303" pitchFamily="18" charset="0"/>
                <a:ea typeface="Calibri" panose="020F0502020204030204" pitchFamily="34" charset="0"/>
                <a:cs typeface="Times New Roman" panose="02020603050405020304" pitchFamily="18" charset="0"/>
              </a:rPr>
              <a:t>(*but you can make payments anytime </a:t>
            </a:r>
            <a:r>
              <a:rPr lang="en-US" sz="2100" b="1" u="sng" dirty="0">
                <a:latin typeface="Georgia" panose="02040502050405020303" pitchFamily="18" charset="0"/>
                <a:ea typeface="Calibri" panose="020F0502020204030204" pitchFamily="34" charset="0"/>
                <a:cs typeface="Times New Roman" panose="02020603050405020304" pitchFamily="18" charset="0"/>
              </a:rPr>
              <a:t>in between, in any amount).____________________</a:t>
            </a:r>
          </a:p>
          <a:p>
            <a:pPr marL="0" marR="0">
              <a:lnSpc>
                <a:spcPct val="107000"/>
              </a:lnSpc>
              <a:spcBef>
                <a:spcPts val="0"/>
              </a:spcBef>
              <a:spcAft>
                <a:spcPts val="800"/>
              </a:spcAft>
            </a:pPr>
            <a:r>
              <a:rPr lang="en-US" sz="2100" b="1" dirty="0">
                <a:solidFill>
                  <a:srgbClr val="C00000"/>
                </a:solidFill>
                <a:latin typeface="Georgia" panose="02040502050405020303" pitchFamily="18" charset="0"/>
                <a:ea typeface="Calibri" panose="020F0502020204030204" pitchFamily="34" charset="0"/>
                <a:cs typeface="Times New Roman" panose="02020603050405020304" pitchFamily="18" charset="0"/>
              </a:rPr>
              <a:t>*Also, Explorica is really easy and flexible to work with, should you need to change payment options. </a:t>
            </a:r>
            <a:endParaRPr lang="en-US" sz="2100" b="1" dirty="0">
              <a:solidFill>
                <a:srgbClr val="C00000"/>
              </a:solidFill>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261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325136" cy="803513"/>
          </a:xfrm>
        </p:spPr>
        <p:txBody>
          <a:bodyPr/>
          <a:lstStyle/>
          <a:p>
            <a:r>
              <a:rPr lang="en-US" sz="2300" b="1" dirty="0"/>
              <a:t>Travel protection with Trip Mate (</a:t>
            </a:r>
            <a:r>
              <a:rPr lang="en-US" sz="2300" b="1" dirty="0">
                <a:solidFill>
                  <a:srgbClr val="FF0000"/>
                </a:solidFill>
              </a:rPr>
              <a:t>available</a:t>
            </a:r>
            <a:r>
              <a:rPr lang="en-US" sz="2300" b="1" dirty="0"/>
              <a:t> / </a:t>
            </a:r>
            <a:r>
              <a:rPr lang="en-US" sz="2300" b="1" dirty="0">
                <a:solidFill>
                  <a:srgbClr val="FF0000"/>
                </a:solidFill>
              </a:rPr>
              <a:t>optional</a:t>
            </a:r>
            <a:r>
              <a:rPr lang="en-US" sz="2300" b="1" dirty="0"/>
              <a:t>)…</a:t>
            </a:r>
          </a:p>
        </p:txBody>
      </p:sp>
      <p:sp>
        <p:nvSpPr>
          <p:cNvPr id="7" name="Text Placeholder 6"/>
          <p:cNvSpPr>
            <a:spLocks noGrp="1"/>
          </p:cNvSpPr>
          <p:nvPr>
            <p:ph type="body" sz="quarter" idx="12"/>
          </p:nvPr>
        </p:nvSpPr>
        <p:spPr>
          <a:xfrm>
            <a:off x="4572000" y="1188720"/>
            <a:ext cx="3962400" cy="4714875"/>
          </a:xfrm>
        </p:spPr>
        <p:txBody>
          <a:bodyPr/>
          <a:lstStyle/>
          <a:p>
            <a:pPr fontAlgn="base"/>
            <a:r>
              <a:rPr lang="en-US" b="1" dirty="0">
                <a:solidFill>
                  <a:srgbClr val="0070C0"/>
                </a:solidFill>
              </a:rPr>
              <a:t>Travel Protection Plan </a:t>
            </a:r>
            <a:endParaRPr lang="en-US" dirty="0"/>
          </a:p>
          <a:p>
            <a:pPr lvl="1" fontAlgn="base">
              <a:buFont typeface="Wingdings" panose="05000000000000000000" pitchFamily="2" charset="2"/>
              <a:buChar char="§"/>
            </a:pPr>
            <a:r>
              <a:rPr lang="en-US" dirty="0"/>
              <a:t>Lost tickets, passport, luggage, etc.</a:t>
            </a:r>
          </a:p>
          <a:p>
            <a:pPr lvl="1" fontAlgn="base">
              <a:buFont typeface="Wingdings" panose="05000000000000000000" pitchFamily="2" charset="2"/>
              <a:buChar char="§"/>
            </a:pPr>
            <a:r>
              <a:rPr lang="en-US" dirty="0"/>
              <a:t>Sickness or injury on tour</a:t>
            </a:r>
          </a:p>
          <a:p>
            <a:pPr lvl="1" fontAlgn="base">
              <a:buFont typeface="Wingdings" panose="05000000000000000000" pitchFamily="2" charset="2"/>
              <a:buChar char="§"/>
            </a:pPr>
            <a:r>
              <a:rPr lang="en-US" dirty="0"/>
              <a:t>And more</a:t>
            </a:r>
          </a:p>
          <a:p>
            <a:pPr lvl="1" fontAlgn="base">
              <a:buFont typeface="Wingdings" panose="05000000000000000000" pitchFamily="2" charset="2"/>
              <a:buChar char="§"/>
            </a:pPr>
            <a:r>
              <a:rPr lang="en-US" b="1" dirty="0">
                <a:solidFill>
                  <a:srgbClr val="C00000"/>
                </a:solidFill>
              </a:rPr>
              <a:t>See Website for rates</a:t>
            </a:r>
          </a:p>
          <a:p>
            <a:pPr marL="0" lvl="1" indent="-164592" fontAlgn="base">
              <a:spcBef>
                <a:spcPts val="1200"/>
              </a:spcBef>
              <a:buClrTx/>
              <a:buSzPct val="115000"/>
              <a:buNone/>
            </a:pPr>
            <a:br>
              <a:rPr lang="en-US" sz="1600" dirty="0"/>
            </a:br>
            <a:r>
              <a:rPr lang="en-US" sz="2500" b="1" dirty="0">
                <a:solidFill>
                  <a:srgbClr val="0070C0"/>
                </a:solidFill>
              </a:rPr>
              <a:t>Travel Protection Plan PLUS </a:t>
            </a:r>
            <a:r>
              <a:rPr lang="en-US" sz="1500" b="1" dirty="0">
                <a:solidFill>
                  <a:srgbClr val="FF0000"/>
                </a:solidFill>
              </a:rPr>
              <a:t> </a:t>
            </a:r>
          </a:p>
          <a:p>
            <a:pPr marL="0" lvl="1" indent="-164592" fontAlgn="base">
              <a:spcBef>
                <a:spcPts val="1200"/>
              </a:spcBef>
              <a:buClrTx/>
              <a:buSzPct val="115000"/>
              <a:buNone/>
            </a:pPr>
            <a:r>
              <a:rPr lang="en-US" sz="1500" b="1" dirty="0">
                <a:solidFill>
                  <a:srgbClr val="FF0000"/>
                </a:solidFill>
              </a:rPr>
              <a:t>- </a:t>
            </a:r>
            <a:r>
              <a:rPr lang="en-US" dirty="0"/>
              <a:t>Everything in the standard plan</a:t>
            </a:r>
          </a:p>
          <a:p>
            <a:pPr lvl="1" fontAlgn="base">
              <a:buFont typeface="Wingdings" panose="05000000000000000000" pitchFamily="2" charset="2"/>
              <a:buChar char="§"/>
            </a:pPr>
            <a:r>
              <a:rPr lang="en-US" b="1" i="1" dirty="0"/>
              <a:t>Plus exclusive Cancel for Any Reason protection</a:t>
            </a:r>
          </a:p>
          <a:p>
            <a:pPr lvl="1" fontAlgn="base">
              <a:buFont typeface="Wingdings" panose="05000000000000000000" pitchFamily="2" charset="2"/>
              <a:buChar char="§"/>
            </a:pPr>
            <a:r>
              <a:rPr lang="en-US" b="1" dirty="0">
                <a:solidFill>
                  <a:srgbClr val="C00000"/>
                </a:solidFill>
              </a:rPr>
              <a:t>See Website for rates</a:t>
            </a:r>
          </a:p>
          <a:p>
            <a:pPr lvl="1" fontAlgn="base">
              <a:buFont typeface="Wingdings" panose="05000000000000000000" pitchFamily="2" charset="2"/>
              <a:buChar char="§"/>
            </a:pPr>
            <a:endParaRPr lang="en-US" dirty="0"/>
          </a:p>
          <a:p>
            <a:pPr lvl="1" fontAlgn="base">
              <a:buFont typeface="Wingdings" panose="05000000000000000000" pitchFamily="2" charset="2"/>
              <a:buChar char="§"/>
            </a:pPr>
            <a:endParaRPr lang="en-US" dirty="0"/>
          </a:p>
        </p:txBody>
      </p:sp>
      <p:pic>
        <p:nvPicPr>
          <p:cNvPr id="3" name="Picture 2">
            <a:extLst>
              <a:ext uri="{FF2B5EF4-FFF2-40B4-BE49-F238E27FC236}">
                <a16:creationId xmlns:a16="http://schemas.microsoft.com/office/drawing/2014/main" id="{6A54151C-FCD9-4767-8E53-A2D52A2B7684}"/>
              </a:ext>
            </a:extLst>
          </p:cNvPr>
          <p:cNvPicPr>
            <a:picLocks noChangeAspect="1"/>
          </p:cNvPicPr>
          <p:nvPr/>
        </p:nvPicPr>
        <p:blipFill>
          <a:blip r:embed="rId3"/>
          <a:stretch>
            <a:fillRect/>
          </a:stretch>
        </p:blipFill>
        <p:spPr>
          <a:xfrm>
            <a:off x="152400" y="1295400"/>
            <a:ext cx="4323617" cy="4800600"/>
          </a:xfrm>
          <a:prstGeom prst="rect">
            <a:avLst/>
          </a:prstGeom>
        </p:spPr>
      </p:pic>
      <p:sp>
        <p:nvSpPr>
          <p:cNvPr id="4" name="TextBox 3">
            <a:extLst>
              <a:ext uri="{FF2B5EF4-FFF2-40B4-BE49-F238E27FC236}">
                <a16:creationId xmlns:a16="http://schemas.microsoft.com/office/drawing/2014/main" id="{63259F43-FE81-4DD5-99FF-7C4C1538074A}"/>
              </a:ext>
            </a:extLst>
          </p:cNvPr>
          <p:cNvSpPr txBox="1"/>
          <p:nvPr/>
        </p:nvSpPr>
        <p:spPr>
          <a:xfrm>
            <a:off x="-28135" y="6264721"/>
            <a:ext cx="8077200" cy="584775"/>
          </a:xfrm>
          <a:prstGeom prst="rect">
            <a:avLst/>
          </a:prstGeom>
          <a:noFill/>
        </p:spPr>
        <p:txBody>
          <a:bodyPr wrap="square" rtlCol="0">
            <a:spAutoFit/>
          </a:bodyPr>
          <a:lstStyle/>
          <a:p>
            <a:r>
              <a:rPr lang="en-US" sz="1600" b="1" dirty="0"/>
              <a:t>More info: </a:t>
            </a:r>
            <a:r>
              <a:rPr lang="en-US" sz="1600" b="1" dirty="0">
                <a:hlinkClick r:id="rId4"/>
              </a:rPr>
              <a:t>https://www.explorica.com/resources/travel-protection-plan.aspx</a:t>
            </a:r>
            <a:endParaRPr lang="en-US" sz="1600" b="1" dirty="0"/>
          </a:p>
          <a:p>
            <a:endParaRPr lang="en-US" sz="1600" b="1" dirty="0"/>
          </a:p>
        </p:txBody>
      </p:sp>
      <p:pic>
        <p:nvPicPr>
          <p:cNvPr id="6" name="Picture 5">
            <a:extLst>
              <a:ext uri="{FF2B5EF4-FFF2-40B4-BE49-F238E27FC236}">
                <a16:creationId xmlns:a16="http://schemas.microsoft.com/office/drawing/2014/main" id="{8B472ACA-76B5-48EC-9FC4-5DE943C667F9}"/>
              </a:ext>
            </a:extLst>
          </p:cNvPr>
          <p:cNvPicPr>
            <a:picLocks noChangeAspect="1"/>
          </p:cNvPicPr>
          <p:nvPr/>
        </p:nvPicPr>
        <p:blipFill>
          <a:blip r:embed="rId5"/>
          <a:stretch>
            <a:fillRect/>
          </a:stretch>
        </p:blipFill>
        <p:spPr>
          <a:xfrm>
            <a:off x="7342975" y="4808761"/>
            <a:ext cx="1412180" cy="1371600"/>
          </a:xfrm>
          <a:prstGeom prst="rect">
            <a:avLst/>
          </a:prstGeom>
        </p:spPr>
      </p:pic>
    </p:spTree>
    <p:extLst>
      <p:ext uri="{BB962C8B-B14F-4D97-AF65-F5344CB8AC3E}">
        <p14:creationId xmlns:p14="http://schemas.microsoft.com/office/powerpoint/2010/main" val="692462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7337379" cy="803513"/>
          </a:xfrm>
        </p:spPr>
        <p:txBody>
          <a:bodyPr/>
          <a:lstStyle/>
          <a:p>
            <a:r>
              <a:rPr lang="en-US" b="1" dirty="0"/>
              <a:t>How to enroll on this tour …</a:t>
            </a:r>
          </a:p>
        </p:txBody>
      </p:sp>
      <p:sp>
        <p:nvSpPr>
          <p:cNvPr id="7" name="Text Placeholder 6"/>
          <p:cNvSpPr>
            <a:spLocks noGrp="1"/>
          </p:cNvSpPr>
          <p:nvPr>
            <p:ph type="body" sz="quarter" idx="12"/>
          </p:nvPr>
        </p:nvSpPr>
        <p:spPr>
          <a:xfrm>
            <a:off x="5209714" y="803514"/>
            <a:ext cx="4464257" cy="899924"/>
          </a:xfrm>
        </p:spPr>
        <p:txBody>
          <a:bodyPr/>
          <a:lstStyle/>
          <a:p>
            <a:r>
              <a:rPr lang="en-US" u="sng" dirty="0">
                <a:solidFill>
                  <a:schemeClr val="tx1"/>
                </a:solidFill>
              </a:rPr>
              <a:t>Online:</a:t>
            </a:r>
          </a:p>
          <a:p>
            <a:pPr marL="0" lvl="1" indent="0">
              <a:buNone/>
            </a:pPr>
            <a:r>
              <a:rPr lang="en-US" b="1" dirty="0">
                <a:solidFill>
                  <a:srgbClr val="FF0000"/>
                </a:solidFill>
                <a:hlinkClick r:id="rId3"/>
              </a:rPr>
              <a:t>www.explorica.com/Wayman-2027</a:t>
            </a:r>
            <a:endParaRPr lang="en-US" b="1" dirty="0">
              <a:solidFill>
                <a:srgbClr val="FF0000"/>
              </a:solidFill>
            </a:endParaRPr>
          </a:p>
        </p:txBody>
      </p:sp>
      <p:sp>
        <p:nvSpPr>
          <p:cNvPr id="3" name="TextBox 2"/>
          <p:cNvSpPr txBox="1"/>
          <p:nvPr/>
        </p:nvSpPr>
        <p:spPr>
          <a:xfrm>
            <a:off x="5213258" y="4718728"/>
            <a:ext cx="3625801" cy="923330"/>
          </a:xfrm>
          <a:prstGeom prst="rect">
            <a:avLst/>
          </a:prstGeom>
          <a:noFill/>
        </p:spPr>
        <p:txBody>
          <a:bodyPr wrap="none" rtlCol="0">
            <a:spAutoFit/>
          </a:bodyPr>
          <a:lstStyle/>
          <a:p>
            <a:r>
              <a:rPr lang="en-US" b="1" dirty="0"/>
              <a:t>Mr. Wayman: cell: </a:t>
            </a:r>
            <a:r>
              <a:rPr lang="en-US" b="1" dirty="0">
                <a:solidFill>
                  <a:srgbClr val="FF0000"/>
                </a:solidFill>
              </a:rPr>
              <a:t>727-631-5721</a:t>
            </a:r>
          </a:p>
          <a:p>
            <a:r>
              <a:rPr lang="en-US" b="1" dirty="0">
                <a:solidFill>
                  <a:srgbClr val="0070C0"/>
                </a:solidFill>
              </a:rPr>
              <a:t>waymantravel@gmail.com</a:t>
            </a:r>
          </a:p>
          <a:p>
            <a:r>
              <a:rPr lang="en-US" b="1" dirty="0">
                <a:solidFill>
                  <a:srgbClr val="FF0000"/>
                </a:solidFill>
              </a:rPr>
              <a:t>(For questions or assistance)</a:t>
            </a:r>
          </a:p>
        </p:txBody>
      </p:sp>
      <p:sp>
        <p:nvSpPr>
          <p:cNvPr id="10" name="TextBox 9">
            <a:extLst>
              <a:ext uri="{FF2B5EF4-FFF2-40B4-BE49-F238E27FC236}">
                <a16:creationId xmlns:a16="http://schemas.microsoft.com/office/drawing/2014/main" id="{AA430269-DE61-493F-A483-4397C35D26C8}"/>
              </a:ext>
            </a:extLst>
          </p:cNvPr>
          <p:cNvSpPr txBox="1"/>
          <p:nvPr/>
        </p:nvSpPr>
        <p:spPr>
          <a:xfrm>
            <a:off x="145968" y="5140107"/>
            <a:ext cx="4735731" cy="646331"/>
          </a:xfrm>
          <a:prstGeom prst="rect">
            <a:avLst/>
          </a:prstGeom>
          <a:noFill/>
        </p:spPr>
        <p:txBody>
          <a:bodyPr wrap="square" rtlCol="0">
            <a:spAutoFit/>
          </a:bodyPr>
          <a:lstStyle/>
          <a:p>
            <a:r>
              <a:rPr lang="en-US" b="1" dirty="0">
                <a:highlight>
                  <a:srgbClr val="FFFF00"/>
                </a:highlight>
              </a:rPr>
              <a:t>Enter voucher code: </a:t>
            </a:r>
            <a:r>
              <a:rPr lang="en-US" b="1" i="1" u="sng" dirty="0">
                <a:solidFill>
                  <a:srgbClr val="00B0F0"/>
                </a:solidFill>
                <a:highlight>
                  <a:srgbClr val="FFFF00"/>
                </a:highlight>
              </a:rPr>
              <a:t>2027EarlySavings</a:t>
            </a:r>
            <a:r>
              <a:rPr lang="en-US" b="1" i="1" u="sng" dirty="0">
                <a:highlight>
                  <a:srgbClr val="FFFF00"/>
                </a:highlight>
              </a:rPr>
              <a:t> </a:t>
            </a:r>
            <a:r>
              <a:rPr lang="en-US" b="1" dirty="0">
                <a:highlight>
                  <a:srgbClr val="FFFF00"/>
                </a:highlight>
              </a:rPr>
              <a:t>at enrollment for the $200 savings. </a:t>
            </a:r>
          </a:p>
        </p:txBody>
      </p:sp>
      <p:sp>
        <p:nvSpPr>
          <p:cNvPr id="19" name="Rectangle 18">
            <a:extLst>
              <a:ext uri="{FF2B5EF4-FFF2-40B4-BE49-F238E27FC236}">
                <a16:creationId xmlns:a16="http://schemas.microsoft.com/office/drawing/2014/main" id="{FCED2D44-5D91-4821-AF3C-3B0FFA29C8E5}"/>
              </a:ext>
            </a:extLst>
          </p:cNvPr>
          <p:cNvSpPr/>
          <p:nvPr/>
        </p:nvSpPr>
        <p:spPr>
          <a:xfrm>
            <a:off x="5486400" y="3453755"/>
            <a:ext cx="4572000" cy="1031051"/>
          </a:xfrm>
          <a:prstGeom prst="rect">
            <a:avLst/>
          </a:prstGeom>
        </p:spPr>
        <p:txBody>
          <a:bodyPr>
            <a:spAutoFit/>
          </a:bodyPr>
          <a:lstStyle/>
          <a:p>
            <a:pPr>
              <a:spcBef>
                <a:spcPts val="1800"/>
              </a:spcBef>
            </a:pPr>
            <a:r>
              <a:rPr lang="en-US" sz="2500" b="1" u="sng" dirty="0"/>
              <a:t>By phone:</a:t>
            </a:r>
          </a:p>
          <a:p>
            <a:pPr lvl="1"/>
            <a:r>
              <a:rPr lang="en-US" dirty="0"/>
              <a:t>1.888.310.7121 </a:t>
            </a:r>
          </a:p>
          <a:p>
            <a:pPr lvl="1"/>
            <a:r>
              <a:rPr lang="en-US" dirty="0"/>
              <a:t>Tour ID: </a:t>
            </a:r>
            <a:r>
              <a:rPr lang="en-US" b="1" dirty="0"/>
              <a:t>Wayman – 2027</a:t>
            </a:r>
            <a:endParaRPr lang="en-US" dirty="0"/>
          </a:p>
        </p:txBody>
      </p:sp>
      <p:sp>
        <p:nvSpPr>
          <p:cNvPr id="20" name="TextBox 19">
            <a:extLst>
              <a:ext uri="{FF2B5EF4-FFF2-40B4-BE49-F238E27FC236}">
                <a16:creationId xmlns:a16="http://schemas.microsoft.com/office/drawing/2014/main" id="{D56EF542-0148-4296-95E3-01BCF72BDF1A}"/>
              </a:ext>
            </a:extLst>
          </p:cNvPr>
          <p:cNvSpPr txBox="1"/>
          <p:nvPr/>
        </p:nvSpPr>
        <p:spPr>
          <a:xfrm>
            <a:off x="513588" y="5963217"/>
            <a:ext cx="8116824" cy="615553"/>
          </a:xfrm>
          <a:prstGeom prst="rect">
            <a:avLst/>
          </a:prstGeom>
          <a:noFill/>
        </p:spPr>
        <p:txBody>
          <a:bodyPr wrap="square" rtlCol="0">
            <a:spAutoFit/>
          </a:bodyPr>
          <a:lstStyle/>
          <a:p>
            <a:r>
              <a:rPr lang="en-US" sz="1700" b="1" dirty="0">
                <a:solidFill>
                  <a:srgbClr val="C00000"/>
                </a:solidFill>
                <a:highlight>
                  <a:srgbClr val="FFFF00"/>
                </a:highlight>
              </a:rPr>
              <a:t>Note: All of this info is on the flyers on the table (and on my Website). </a:t>
            </a:r>
            <a:r>
              <a:rPr lang="en-US" sz="1700" b="1" dirty="0">
                <a:solidFill>
                  <a:srgbClr val="C00000"/>
                </a:solidFill>
                <a:highlight>
                  <a:srgbClr val="FFFF00"/>
                </a:highlight>
                <a:sym typeface="Wingdings" panose="05000000000000000000" pitchFamily="2" charset="2"/>
              </a:rPr>
              <a:t> </a:t>
            </a:r>
            <a:endParaRPr lang="en-US" sz="1700" b="1" dirty="0">
              <a:solidFill>
                <a:srgbClr val="C00000"/>
              </a:solidFill>
              <a:highlight>
                <a:srgbClr val="FFFF00"/>
              </a:highlight>
            </a:endParaRPr>
          </a:p>
          <a:p>
            <a:endParaRPr lang="en-US" sz="1700" b="1" dirty="0">
              <a:solidFill>
                <a:srgbClr val="C00000"/>
              </a:solidFill>
              <a:highlight>
                <a:srgbClr val="FFFF00"/>
              </a:highlight>
            </a:endParaRPr>
          </a:p>
        </p:txBody>
      </p:sp>
      <p:pic>
        <p:nvPicPr>
          <p:cNvPr id="4" name="Picture 3">
            <a:extLst>
              <a:ext uri="{FF2B5EF4-FFF2-40B4-BE49-F238E27FC236}">
                <a16:creationId xmlns:a16="http://schemas.microsoft.com/office/drawing/2014/main" id="{B8B891A1-D220-853A-A736-4C0EB72DE945}"/>
              </a:ext>
            </a:extLst>
          </p:cNvPr>
          <p:cNvPicPr>
            <a:picLocks noChangeAspect="1"/>
          </p:cNvPicPr>
          <p:nvPr/>
        </p:nvPicPr>
        <p:blipFill>
          <a:blip r:embed="rId4"/>
          <a:stretch>
            <a:fillRect/>
          </a:stretch>
        </p:blipFill>
        <p:spPr>
          <a:xfrm>
            <a:off x="6400800" y="1677607"/>
            <a:ext cx="1492327" cy="1511378"/>
          </a:xfrm>
          <a:prstGeom prst="rect">
            <a:avLst/>
          </a:prstGeom>
        </p:spPr>
      </p:pic>
      <p:pic>
        <p:nvPicPr>
          <p:cNvPr id="8" name="Picture 7">
            <a:extLst>
              <a:ext uri="{FF2B5EF4-FFF2-40B4-BE49-F238E27FC236}">
                <a16:creationId xmlns:a16="http://schemas.microsoft.com/office/drawing/2014/main" id="{B5687834-30E6-843A-8CEF-84839B873EF6}"/>
              </a:ext>
            </a:extLst>
          </p:cNvPr>
          <p:cNvPicPr>
            <a:picLocks noChangeAspect="1"/>
          </p:cNvPicPr>
          <p:nvPr/>
        </p:nvPicPr>
        <p:blipFill>
          <a:blip r:embed="rId5"/>
          <a:stretch>
            <a:fillRect/>
          </a:stretch>
        </p:blipFill>
        <p:spPr>
          <a:xfrm>
            <a:off x="145969" y="1339612"/>
            <a:ext cx="4959432" cy="3145194"/>
          </a:xfrm>
          <a:prstGeom prst="rect">
            <a:avLst/>
          </a:prstGeom>
        </p:spPr>
      </p:pic>
    </p:spTree>
    <p:extLst>
      <p:ext uri="{BB962C8B-B14F-4D97-AF65-F5344CB8AC3E}">
        <p14:creationId xmlns:p14="http://schemas.microsoft.com/office/powerpoint/2010/main" val="2443516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152400"/>
            <a:ext cx="9172736" cy="803513"/>
          </a:xfrm>
        </p:spPr>
        <p:txBody>
          <a:bodyPr/>
          <a:lstStyle/>
          <a:p>
            <a:r>
              <a:rPr lang="en-US" b="1" dirty="0"/>
              <a:t>Once enrolled / in preparation for the trip…</a:t>
            </a:r>
          </a:p>
        </p:txBody>
      </p:sp>
      <p:sp>
        <p:nvSpPr>
          <p:cNvPr id="3" name="Text Placeholder 2"/>
          <p:cNvSpPr>
            <a:spLocks noGrp="1"/>
          </p:cNvSpPr>
          <p:nvPr>
            <p:ph type="body" sz="quarter" idx="12"/>
          </p:nvPr>
        </p:nvSpPr>
        <p:spPr>
          <a:xfrm>
            <a:off x="152400" y="1143000"/>
            <a:ext cx="8153400" cy="487679"/>
          </a:xfrm>
        </p:spPr>
        <p:txBody>
          <a:bodyPr numCol="1" spcCol="91440"/>
          <a:lstStyle/>
          <a:p>
            <a:pPr fontAlgn="base"/>
            <a:r>
              <a:rPr lang="en-US" sz="1800" dirty="0">
                <a:solidFill>
                  <a:schemeClr val="tx1"/>
                </a:solidFill>
              </a:rPr>
              <a:t>We will have </a:t>
            </a:r>
            <a:r>
              <a:rPr lang="en-US" sz="1800" u="sng" dirty="0">
                <a:solidFill>
                  <a:srgbClr val="0070C0"/>
                </a:solidFill>
              </a:rPr>
              <a:t>multiple meetings </a:t>
            </a:r>
            <a:r>
              <a:rPr lang="en-US" sz="1800" dirty="0">
                <a:solidFill>
                  <a:schemeClr val="tx1"/>
                </a:solidFill>
              </a:rPr>
              <a:t>to ensure that all travelers are as prepared as possible for the tour (</a:t>
            </a:r>
            <a:r>
              <a:rPr lang="en-US" sz="1800" dirty="0">
                <a:solidFill>
                  <a:srgbClr val="0070C0"/>
                </a:solidFill>
              </a:rPr>
              <a:t>May, 2026.  November, 2026. April / May, 2021). </a:t>
            </a:r>
            <a:r>
              <a:rPr lang="en-US" sz="1800" dirty="0">
                <a:solidFill>
                  <a:schemeClr val="tx1"/>
                </a:solidFill>
              </a:rPr>
              <a:t>And then an </a:t>
            </a:r>
            <a:r>
              <a:rPr lang="en-US" sz="1800" dirty="0">
                <a:solidFill>
                  <a:srgbClr val="00B050"/>
                </a:solidFill>
              </a:rPr>
              <a:t>optional social event just before the trip </a:t>
            </a:r>
            <a:r>
              <a:rPr lang="en-US" sz="1800" dirty="0">
                <a:solidFill>
                  <a:schemeClr val="tx1"/>
                </a:solidFill>
              </a:rPr>
              <a:t>(at a local restaurant)</a:t>
            </a:r>
            <a:r>
              <a:rPr lang="en-US" sz="1800" i="1" dirty="0">
                <a:solidFill>
                  <a:schemeClr val="tx1"/>
                </a:solidFill>
              </a:rPr>
              <a:t>.</a:t>
            </a:r>
            <a:r>
              <a:rPr lang="en-US" sz="1800" dirty="0">
                <a:solidFill>
                  <a:schemeClr val="tx1"/>
                </a:solidFill>
              </a:rPr>
              <a:t> </a:t>
            </a:r>
            <a:r>
              <a:rPr lang="en-US" sz="1800" u="sng" dirty="0">
                <a:solidFill>
                  <a:srgbClr val="C00000"/>
                </a:solidFill>
              </a:rPr>
              <a:t>At the meetings, we will go over all aspects of the tour, including but not limited to:</a:t>
            </a:r>
          </a:p>
          <a:p>
            <a:pPr fontAlgn="base"/>
            <a:endParaRPr lang="en-US" sz="1800" dirty="0">
              <a:solidFill>
                <a:schemeClr val="tx1"/>
              </a:solidFill>
            </a:endParaRPr>
          </a:p>
          <a:p>
            <a:pPr marL="178308" indent="-342900" fontAlgn="base">
              <a:spcBef>
                <a:spcPts val="0"/>
              </a:spcBef>
              <a:buFont typeface="Arial" panose="020B0604020202020204" pitchFamily="34" charset="0"/>
              <a:buChar char="•"/>
            </a:pPr>
            <a:r>
              <a:rPr lang="en-US" sz="1800" dirty="0">
                <a:solidFill>
                  <a:schemeClr val="tx1"/>
                </a:solidFill>
              </a:rPr>
              <a:t>Sign up for our trip remind (to receive important trip-related info)</a:t>
            </a:r>
          </a:p>
          <a:p>
            <a:pPr marL="178308" indent="-342900" fontAlgn="base">
              <a:spcBef>
                <a:spcPts val="0"/>
              </a:spcBef>
              <a:buFont typeface="Arial" panose="020B0604020202020204" pitchFamily="34" charset="0"/>
              <a:buChar char="•"/>
            </a:pPr>
            <a:r>
              <a:rPr lang="en-US" sz="1800" dirty="0">
                <a:solidFill>
                  <a:schemeClr val="tx1"/>
                </a:solidFill>
              </a:rPr>
              <a:t>Meet &amp; greet</a:t>
            </a:r>
          </a:p>
          <a:p>
            <a:pPr marL="178308" indent="-342900" fontAlgn="base">
              <a:spcBef>
                <a:spcPts val="0"/>
              </a:spcBef>
              <a:buFont typeface="Arial" panose="020B0604020202020204" pitchFamily="34" charset="0"/>
              <a:buChar char="•"/>
            </a:pPr>
            <a:r>
              <a:rPr lang="en-US" sz="1800" dirty="0">
                <a:solidFill>
                  <a:schemeClr val="tx1"/>
                </a:solidFill>
              </a:rPr>
              <a:t>Passports (issuance, and keeping them safe)</a:t>
            </a:r>
          </a:p>
          <a:p>
            <a:pPr marL="178308" indent="-342900" fontAlgn="base">
              <a:spcBef>
                <a:spcPts val="0"/>
              </a:spcBef>
              <a:buFont typeface="Arial" panose="020B0604020202020204" pitchFamily="34" charset="0"/>
              <a:buChar char="•"/>
            </a:pPr>
            <a:r>
              <a:rPr lang="en-US" sz="1800" dirty="0">
                <a:solidFill>
                  <a:schemeClr val="tx1"/>
                </a:solidFill>
              </a:rPr>
              <a:t>Required paperwork (code of conduct contract, medical forms)</a:t>
            </a:r>
          </a:p>
          <a:p>
            <a:pPr marL="178308" indent="-342900" fontAlgn="base">
              <a:spcBef>
                <a:spcPts val="0"/>
              </a:spcBef>
              <a:buFont typeface="Arial" panose="020B0604020202020204" pitchFamily="34" charset="0"/>
              <a:buChar char="•"/>
            </a:pPr>
            <a:r>
              <a:rPr lang="en-US" sz="1800" dirty="0">
                <a:solidFill>
                  <a:schemeClr val="tx1"/>
                </a:solidFill>
              </a:rPr>
              <a:t>Special meal requests / allergies</a:t>
            </a:r>
          </a:p>
          <a:p>
            <a:pPr marL="178308" indent="-342900" fontAlgn="base">
              <a:spcBef>
                <a:spcPts val="0"/>
              </a:spcBef>
              <a:buFont typeface="Arial" panose="020B0604020202020204" pitchFamily="34" charset="0"/>
              <a:buChar char="•"/>
            </a:pPr>
            <a:r>
              <a:rPr lang="en-US" sz="1800" dirty="0">
                <a:solidFill>
                  <a:schemeClr val="tx1"/>
                </a:solidFill>
              </a:rPr>
              <a:t>Packing, what you will need, what to bring / what not to bring</a:t>
            </a:r>
          </a:p>
          <a:p>
            <a:pPr marL="178308" indent="-342900" fontAlgn="base">
              <a:spcBef>
                <a:spcPts val="0"/>
              </a:spcBef>
              <a:buFont typeface="Arial" panose="020B0604020202020204" pitchFamily="34" charset="0"/>
              <a:buChar char="•"/>
            </a:pPr>
            <a:r>
              <a:rPr lang="en-US" sz="1800" dirty="0">
                <a:solidFill>
                  <a:schemeClr val="tx1"/>
                </a:solidFill>
              </a:rPr>
              <a:t>What you are allowed / not allowed to bring</a:t>
            </a:r>
          </a:p>
          <a:p>
            <a:pPr marL="178308" indent="-342900" fontAlgn="base">
              <a:spcBef>
                <a:spcPts val="0"/>
              </a:spcBef>
              <a:buFont typeface="Arial" panose="020B0604020202020204" pitchFamily="34" charset="0"/>
              <a:buChar char="•"/>
            </a:pPr>
            <a:r>
              <a:rPr lang="en-US" sz="1800" dirty="0">
                <a:solidFill>
                  <a:schemeClr val="tx1"/>
                </a:solidFill>
              </a:rPr>
              <a:t>Travelling in a group / on-tour communication</a:t>
            </a:r>
          </a:p>
          <a:p>
            <a:pPr marL="178308" indent="-342900" fontAlgn="base">
              <a:spcBef>
                <a:spcPts val="0"/>
              </a:spcBef>
              <a:buFont typeface="Arial" panose="020B0604020202020204" pitchFamily="34" charset="0"/>
              <a:buChar char="•"/>
            </a:pPr>
            <a:r>
              <a:rPr lang="en-US" sz="1800" dirty="0">
                <a:solidFill>
                  <a:schemeClr val="tx1"/>
                </a:solidFill>
              </a:rPr>
              <a:t>Role call / group check-ins / rooming</a:t>
            </a:r>
          </a:p>
          <a:p>
            <a:pPr marL="178308" indent="-342900" fontAlgn="base">
              <a:spcBef>
                <a:spcPts val="0"/>
              </a:spcBef>
              <a:buFont typeface="Arial" panose="020B0604020202020204" pitchFamily="34" charset="0"/>
              <a:buChar char="•"/>
            </a:pPr>
            <a:r>
              <a:rPr lang="en-US" sz="1800" dirty="0">
                <a:solidFill>
                  <a:schemeClr val="tx1"/>
                </a:solidFill>
              </a:rPr>
              <a:t>Personal  / group safety / avoiding being pickpocketed</a:t>
            </a:r>
          </a:p>
          <a:p>
            <a:pPr marL="178308" indent="-342900" fontAlgn="base">
              <a:spcBef>
                <a:spcPts val="0"/>
              </a:spcBef>
              <a:buFont typeface="Arial" panose="020B0604020202020204" pitchFamily="34" charset="0"/>
              <a:buChar char="•"/>
            </a:pPr>
            <a:r>
              <a:rPr lang="en-US" sz="1800" dirty="0">
                <a:solidFill>
                  <a:schemeClr val="tx1"/>
                </a:solidFill>
              </a:rPr>
              <a:t>Ordering currency  / currency exchange / handling money / 	using 	credit cards abroad</a:t>
            </a:r>
          </a:p>
          <a:p>
            <a:pPr marL="178308" indent="-342900" fontAlgn="base">
              <a:spcBef>
                <a:spcPts val="0"/>
              </a:spcBef>
              <a:buFont typeface="Arial" panose="020B0604020202020204" pitchFamily="34" charset="0"/>
              <a:buChar char="•"/>
            </a:pPr>
            <a:r>
              <a:rPr lang="en-US" sz="1800" dirty="0">
                <a:solidFill>
                  <a:schemeClr val="tx1"/>
                </a:solidFill>
              </a:rPr>
              <a:t>Hotel security</a:t>
            </a:r>
          </a:p>
          <a:p>
            <a:pPr marL="178308" indent="-342900" fontAlgn="base">
              <a:spcBef>
                <a:spcPts val="0"/>
              </a:spcBef>
              <a:buFont typeface="Arial" panose="020B0604020202020204" pitchFamily="34" charset="0"/>
              <a:buChar char="•"/>
            </a:pPr>
            <a:r>
              <a:rPr lang="en-US" sz="1800" dirty="0">
                <a:solidFill>
                  <a:schemeClr val="tx1"/>
                </a:solidFill>
              </a:rPr>
              <a:t>Travelling on public transportation</a:t>
            </a:r>
          </a:p>
          <a:p>
            <a:pPr marL="178308" indent="-342900" fontAlgn="base">
              <a:spcBef>
                <a:spcPts val="0"/>
              </a:spcBef>
              <a:buFont typeface="Arial" panose="020B0604020202020204" pitchFamily="34" charset="0"/>
              <a:buChar char="•"/>
            </a:pPr>
            <a:endParaRPr lang="en-US" sz="1800" dirty="0">
              <a:solidFill>
                <a:schemeClr val="tx1"/>
              </a:solidFill>
            </a:endParaRPr>
          </a:p>
          <a:p>
            <a:pPr marL="178308" indent="-342900" fontAlgn="base">
              <a:spcBef>
                <a:spcPts val="0"/>
              </a:spcBef>
              <a:buFont typeface="Arial" panose="020B0604020202020204" pitchFamily="34" charset="0"/>
              <a:buChar char="•"/>
            </a:pPr>
            <a:endParaRPr lang="en-US" sz="1800" dirty="0">
              <a:solidFill>
                <a:schemeClr val="tx1"/>
              </a:solidFill>
            </a:endParaRPr>
          </a:p>
          <a:p>
            <a:pPr marL="178308" indent="-342900" fontAlgn="base">
              <a:spcBef>
                <a:spcPts val="0"/>
              </a:spcBef>
              <a:buFont typeface="Arial" panose="020B0604020202020204" pitchFamily="34" charset="0"/>
              <a:buChar char="•"/>
            </a:pPr>
            <a:endParaRPr lang="en-US" sz="1800" dirty="0">
              <a:solidFill>
                <a:schemeClr val="tx1"/>
              </a:solidFill>
            </a:endParaRPr>
          </a:p>
          <a:p>
            <a:pPr marL="178308" indent="-342900" fontAlgn="base">
              <a:spcBef>
                <a:spcPts val="0"/>
              </a:spcBef>
              <a:buFont typeface="Arial" panose="020B0604020202020204" pitchFamily="34" charset="0"/>
              <a:buChar char="•"/>
            </a:pPr>
            <a:endParaRPr lang="en-US" sz="1800" dirty="0">
              <a:solidFill>
                <a:schemeClr val="tx1"/>
              </a:solidFill>
            </a:endParaRPr>
          </a:p>
          <a:p>
            <a:pPr marL="178308" indent="-342900" fontAlgn="base">
              <a:spcBef>
                <a:spcPts val="0"/>
              </a:spcBef>
              <a:buFont typeface="Arial" panose="020B0604020202020204" pitchFamily="34" charset="0"/>
              <a:buChar char="•"/>
            </a:pPr>
            <a:endParaRPr lang="en-US" sz="1800" dirty="0">
              <a:solidFill>
                <a:schemeClr val="tx1"/>
              </a:solidFill>
            </a:endParaRPr>
          </a:p>
          <a:p>
            <a:pPr marL="178308" indent="-342900" fontAlgn="base">
              <a:buFont typeface="Arial" panose="020B0604020202020204" pitchFamily="34" charset="0"/>
              <a:buChar char="•"/>
            </a:pPr>
            <a:endParaRPr lang="en-US" sz="1800" dirty="0">
              <a:solidFill>
                <a:schemeClr val="tx1"/>
              </a:solidFill>
            </a:endParaRPr>
          </a:p>
        </p:txBody>
      </p:sp>
      <p:pic>
        <p:nvPicPr>
          <p:cNvPr id="4" name="Picture 3">
            <a:extLst>
              <a:ext uri="{FF2B5EF4-FFF2-40B4-BE49-F238E27FC236}">
                <a16:creationId xmlns:a16="http://schemas.microsoft.com/office/drawing/2014/main" id="{BC6412D3-18E9-4B8F-C927-12AC6E780CFC}"/>
              </a:ext>
            </a:extLst>
          </p:cNvPr>
          <p:cNvPicPr>
            <a:picLocks noChangeAspect="1"/>
          </p:cNvPicPr>
          <p:nvPr/>
        </p:nvPicPr>
        <p:blipFill>
          <a:blip r:embed="rId3"/>
          <a:stretch>
            <a:fillRect/>
          </a:stretch>
        </p:blipFill>
        <p:spPr>
          <a:xfrm>
            <a:off x="7848600" y="4191000"/>
            <a:ext cx="1166997" cy="1828800"/>
          </a:xfrm>
          <a:prstGeom prst="rect">
            <a:avLst/>
          </a:prstGeom>
        </p:spPr>
      </p:pic>
    </p:spTree>
    <p:extLst>
      <p:ext uri="{BB962C8B-B14F-4D97-AF65-F5344CB8AC3E}">
        <p14:creationId xmlns:p14="http://schemas.microsoft.com/office/powerpoint/2010/main" val="38371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Questions?</a:t>
            </a:r>
          </a:p>
        </p:txBody>
      </p:sp>
      <p:sp>
        <p:nvSpPr>
          <p:cNvPr id="4" name="TextBox 3">
            <a:extLst>
              <a:ext uri="{FF2B5EF4-FFF2-40B4-BE49-F238E27FC236}">
                <a16:creationId xmlns:a16="http://schemas.microsoft.com/office/drawing/2014/main" id="{DC1B544A-67F5-472C-8DB6-043B66CCDBBA}"/>
              </a:ext>
            </a:extLst>
          </p:cNvPr>
          <p:cNvSpPr txBox="1"/>
          <p:nvPr/>
        </p:nvSpPr>
        <p:spPr>
          <a:xfrm>
            <a:off x="166914" y="3888004"/>
            <a:ext cx="6705600" cy="2308324"/>
          </a:xfrm>
          <a:prstGeom prst="rect">
            <a:avLst/>
          </a:prstGeom>
          <a:noFill/>
        </p:spPr>
        <p:txBody>
          <a:bodyPr wrap="square" rtlCol="0">
            <a:spAutoFit/>
          </a:bodyPr>
          <a:lstStyle/>
          <a:p>
            <a:r>
              <a:rPr lang="en-US" b="1" u="sng" dirty="0"/>
              <a:t>Contact Mr. Wayman  / find out more anytime: </a:t>
            </a:r>
          </a:p>
          <a:p>
            <a:pPr marL="285750" indent="-285750">
              <a:buFont typeface="Wingdings" panose="05000000000000000000" pitchFamily="2" charset="2"/>
              <a:buChar char="Ø"/>
            </a:pPr>
            <a:r>
              <a:rPr lang="en-US" dirty="0"/>
              <a:t> </a:t>
            </a:r>
            <a:r>
              <a:rPr lang="en-US" dirty="0">
                <a:hlinkClick r:id="rId3"/>
              </a:rPr>
              <a:t>waymantravel@gmail.com</a:t>
            </a:r>
            <a:endParaRPr lang="en-US" dirty="0"/>
          </a:p>
          <a:p>
            <a:pPr marL="285750" indent="-285750">
              <a:buFont typeface="Wingdings" panose="05000000000000000000" pitchFamily="2" charset="2"/>
              <a:buChar char="Ø"/>
            </a:pPr>
            <a:r>
              <a:rPr lang="en-US" b="1" u="sng" dirty="0"/>
              <a:t>Cell</a:t>
            </a:r>
            <a:r>
              <a:rPr lang="en-US" b="1" dirty="0"/>
              <a:t>: 727-631-5721</a:t>
            </a:r>
          </a:p>
          <a:p>
            <a:pPr marL="285750" indent="-285750">
              <a:buFont typeface="Wingdings" panose="05000000000000000000" pitchFamily="2" charset="2"/>
              <a:buChar char="Ø"/>
            </a:pPr>
            <a:r>
              <a:rPr lang="en-US" dirty="0">
                <a:hlinkClick r:id="rId4"/>
              </a:rPr>
              <a:t>https://waymanp.wixsite.com/educationandtravel/student-travel</a:t>
            </a:r>
            <a:r>
              <a:rPr lang="en-US" dirty="0"/>
              <a:t> </a:t>
            </a:r>
            <a:r>
              <a:rPr lang="en-US" dirty="0">
                <a:sym typeface="Wingdings" panose="05000000000000000000" pitchFamily="2" charset="2"/>
              </a:rPr>
              <a:t>                  </a:t>
            </a:r>
            <a:endParaRPr lang="en-US" dirty="0"/>
          </a:p>
          <a:p>
            <a:pPr marL="285750" indent="-285750">
              <a:buFont typeface="Wingdings" panose="05000000000000000000" pitchFamily="2" charset="2"/>
              <a:buChar char="Ø"/>
            </a:pPr>
            <a:r>
              <a:rPr lang="en-US" dirty="0">
                <a:hlinkClick r:id="rId5"/>
              </a:rPr>
              <a:t>www.explorica.com/wayman-2027</a:t>
            </a:r>
            <a:endParaRPr lang="en-US" dirty="0"/>
          </a:p>
          <a:p>
            <a:pPr marL="285750" indent="-285750">
              <a:buFont typeface="Wingdings" panose="05000000000000000000" pitchFamily="2" charset="2"/>
              <a:buChar char="Ø"/>
            </a:pPr>
            <a:r>
              <a:rPr lang="en-US" dirty="0">
                <a:highlight>
                  <a:srgbClr val="FFFF00"/>
                </a:highlight>
                <a:hlinkClick r:id="rId6"/>
              </a:rPr>
              <a:t>https://www.instagram.com/waymantravel/</a:t>
            </a:r>
            <a:endParaRPr lang="en-US" dirty="0">
              <a:highlight>
                <a:srgbClr val="FFFF00"/>
              </a:highlight>
            </a:endParaRPr>
          </a:p>
          <a:p>
            <a:endParaRPr lang="en-US" dirty="0"/>
          </a:p>
        </p:txBody>
      </p:sp>
      <p:pic>
        <p:nvPicPr>
          <p:cNvPr id="6" name="Picture 5">
            <a:extLst>
              <a:ext uri="{FF2B5EF4-FFF2-40B4-BE49-F238E27FC236}">
                <a16:creationId xmlns:a16="http://schemas.microsoft.com/office/drawing/2014/main" id="{9C787D4B-F41A-4B3F-957A-E3A575F55530}"/>
              </a:ext>
            </a:extLst>
          </p:cNvPr>
          <p:cNvPicPr>
            <a:picLocks noChangeAspect="1"/>
          </p:cNvPicPr>
          <p:nvPr/>
        </p:nvPicPr>
        <p:blipFill>
          <a:blip r:embed="rId7"/>
          <a:stretch>
            <a:fillRect/>
          </a:stretch>
        </p:blipFill>
        <p:spPr>
          <a:xfrm>
            <a:off x="6629400" y="4244968"/>
            <a:ext cx="1714500" cy="1666875"/>
          </a:xfrm>
          <a:prstGeom prst="rect">
            <a:avLst/>
          </a:prstGeom>
        </p:spPr>
      </p:pic>
      <p:sp>
        <p:nvSpPr>
          <p:cNvPr id="2" name="Rectangle 1">
            <a:extLst>
              <a:ext uri="{FF2B5EF4-FFF2-40B4-BE49-F238E27FC236}">
                <a16:creationId xmlns:a16="http://schemas.microsoft.com/office/drawing/2014/main" id="{A7DB7923-0F9B-49A6-85C0-7E8349EB6107}"/>
              </a:ext>
            </a:extLst>
          </p:cNvPr>
          <p:cNvSpPr/>
          <p:nvPr/>
        </p:nvSpPr>
        <p:spPr>
          <a:xfrm>
            <a:off x="329838" y="6281856"/>
            <a:ext cx="8229600" cy="338554"/>
          </a:xfrm>
          <a:prstGeom prst="rect">
            <a:avLst/>
          </a:prstGeom>
        </p:spPr>
        <p:txBody>
          <a:bodyPr wrap="square">
            <a:spAutoFit/>
          </a:bodyPr>
          <a:lstStyle/>
          <a:p>
            <a:r>
              <a:rPr lang="en-US" sz="1600" b="1" dirty="0">
                <a:solidFill>
                  <a:srgbClr val="C00000"/>
                </a:solidFill>
                <a:highlight>
                  <a:srgbClr val="FFFF00"/>
                </a:highlight>
              </a:rPr>
              <a:t>Note: All of this info is on the flyers on the table (and on my Website). </a:t>
            </a:r>
            <a:r>
              <a:rPr lang="en-US" sz="1600" b="1" dirty="0">
                <a:solidFill>
                  <a:srgbClr val="C00000"/>
                </a:solidFill>
                <a:highlight>
                  <a:srgbClr val="FFFF00"/>
                </a:highlight>
                <a:sym typeface="Wingdings" panose="05000000000000000000" pitchFamily="2" charset="2"/>
              </a:rPr>
              <a:t> </a:t>
            </a:r>
            <a:endParaRPr lang="en-US" sz="1600" b="1" dirty="0">
              <a:solidFill>
                <a:srgbClr val="C00000"/>
              </a:solidFill>
              <a:highlight>
                <a:srgbClr val="FFFF00"/>
              </a:highlight>
            </a:endParaRPr>
          </a:p>
        </p:txBody>
      </p:sp>
      <p:pic>
        <p:nvPicPr>
          <p:cNvPr id="7" name="Picture 6">
            <a:extLst>
              <a:ext uri="{FF2B5EF4-FFF2-40B4-BE49-F238E27FC236}">
                <a16:creationId xmlns:a16="http://schemas.microsoft.com/office/drawing/2014/main" id="{23A5C67C-7E06-418C-AB77-74E8D67D28E3}"/>
              </a:ext>
            </a:extLst>
          </p:cNvPr>
          <p:cNvPicPr>
            <a:picLocks noChangeAspect="1"/>
          </p:cNvPicPr>
          <p:nvPr/>
        </p:nvPicPr>
        <p:blipFill>
          <a:blip r:embed="rId8"/>
          <a:stretch>
            <a:fillRect/>
          </a:stretch>
        </p:blipFill>
        <p:spPr>
          <a:xfrm>
            <a:off x="5257800" y="957043"/>
            <a:ext cx="2838734" cy="2743200"/>
          </a:xfrm>
          <a:prstGeom prst="rect">
            <a:avLst/>
          </a:prstGeom>
        </p:spPr>
      </p:pic>
      <p:pic>
        <p:nvPicPr>
          <p:cNvPr id="9" name="Picture 8">
            <a:extLst>
              <a:ext uri="{FF2B5EF4-FFF2-40B4-BE49-F238E27FC236}">
                <a16:creationId xmlns:a16="http://schemas.microsoft.com/office/drawing/2014/main" id="{0CA64C61-83E9-41C1-9DEA-96895A75D5F9}"/>
              </a:ext>
            </a:extLst>
          </p:cNvPr>
          <p:cNvPicPr>
            <a:picLocks noChangeAspect="1"/>
          </p:cNvPicPr>
          <p:nvPr/>
        </p:nvPicPr>
        <p:blipFill>
          <a:blip r:embed="rId9"/>
          <a:stretch>
            <a:fillRect/>
          </a:stretch>
        </p:blipFill>
        <p:spPr>
          <a:xfrm>
            <a:off x="4354373" y="2034726"/>
            <a:ext cx="657092" cy="685800"/>
          </a:xfrm>
          <a:prstGeom prst="rect">
            <a:avLst/>
          </a:prstGeom>
        </p:spPr>
      </p:pic>
      <p:pic>
        <p:nvPicPr>
          <p:cNvPr id="10" name="Picture 9">
            <a:extLst>
              <a:ext uri="{FF2B5EF4-FFF2-40B4-BE49-F238E27FC236}">
                <a16:creationId xmlns:a16="http://schemas.microsoft.com/office/drawing/2014/main" id="{F5808E5C-6C14-5941-5B05-6C44D2E2A6E9}"/>
              </a:ext>
            </a:extLst>
          </p:cNvPr>
          <p:cNvPicPr>
            <a:picLocks noChangeAspect="1"/>
          </p:cNvPicPr>
          <p:nvPr/>
        </p:nvPicPr>
        <p:blipFill>
          <a:blip r:embed="rId10"/>
          <a:stretch>
            <a:fillRect/>
          </a:stretch>
        </p:blipFill>
        <p:spPr>
          <a:xfrm>
            <a:off x="388562" y="957043"/>
            <a:ext cx="3719477" cy="2743200"/>
          </a:xfrm>
          <a:prstGeom prst="rect">
            <a:avLst/>
          </a:prstGeom>
        </p:spPr>
      </p:pic>
    </p:spTree>
    <p:extLst>
      <p:ext uri="{BB962C8B-B14F-4D97-AF65-F5344CB8AC3E}">
        <p14:creationId xmlns:p14="http://schemas.microsoft.com/office/powerpoint/2010/main" val="136938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012C3-9E6C-0FD2-8D94-75BDBCF78C8C}"/>
            </a:ext>
          </a:extLst>
        </p:cNvPr>
        <p:cNvGrpSpPr/>
        <p:nvPr/>
      </p:nvGrpSpPr>
      <p:grpSpPr>
        <a:xfrm>
          <a:off x="0" y="0"/>
          <a:ext cx="0" cy="0"/>
          <a:chOff x="0" y="0"/>
          <a:chExt cx="0" cy="0"/>
        </a:xfrm>
      </p:grpSpPr>
      <p:sp>
        <p:nvSpPr>
          <p:cNvPr id="5" name="Subtitle 6">
            <a:extLst>
              <a:ext uri="{FF2B5EF4-FFF2-40B4-BE49-F238E27FC236}">
                <a16:creationId xmlns:a16="http://schemas.microsoft.com/office/drawing/2014/main" id="{1EFA3077-2328-C3DD-0E52-F9DBD5DC8DEC}"/>
              </a:ext>
            </a:extLst>
          </p:cNvPr>
          <p:cNvSpPr>
            <a:spLocks noGrp="1"/>
          </p:cNvSpPr>
          <p:nvPr>
            <p:ph type="body" sz="quarter" idx="11"/>
          </p:nvPr>
        </p:nvSpPr>
        <p:spPr>
          <a:xfrm>
            <a:off x="-457200" y="5335772"/>
            <a:ext cx="10058400" cy="1066800"/>
          </a:xfrm>
        </p:spPr>
        <p:txBody>
          <a:bodyPr/>
          <a:lstStyle/>
          <a:p>
            <a:pPr algn="ctr">
              <a:spcBef>
                <a:spcPts val="600"/>
              </a:spcBef>
            </a:pPr>
            <a:r>
              <a:rPr lang="en-US" sz="2300" b="1" dirty="0">
                <a:solidFill>
                  <a:schemeClr val="accent6">
                    <a:lumMod val="75000"/>
                  </a:schemeClr>
                </a:solidFill>
              </a:rPr>
              <a:t>Paris, Provence, &amp; the French Riviera (including Monaco)</a:t>
            </a:r>
          </a:p>
          <a:p>
            <a:pPr algn="ctr">
              <a:spcBef>
                <a:spcPts val="600"/>
              </a:spcBef>
            </a:pPr>
            <a:r>
              <a:rPr lang="en-US" sz="2300" b="1" dirty="0">
                <a:solidFill>
                  <a:schemeClr val="accent6">
                    <a:lumMod val="75000"/>
                  </a:schemeClr>
                </a:solidFill>
              </a:rPr>
              <a:t>&amp; Catalonia  / Barcelona, Spain</a:t>
            </a:r>
          </a:p>
        </p:txBody>
      </p:sp>
      <p:sp>
        <p:nvSpPr>
          <p:cNvPr id="7" name="Text Placeholder 6">
            <a:extLst>
              <a:ext uri="{FF2B5EF4-FFF2-40B4-BE49-F238E27FC236}">
                <a16:creationId xmlns:a16="http://schemas.microsoft.com/office/drawing/2014/main" id="{0A730213-E196-203D-92BA-6E254CF4398D}"/>
              </a:ext>
            </a:extLst>
          </p:cNvPr>
          <p:cNvSpPr>
            <a:spLocks noGrp="1"/>
          </p:cNvSpPr>
          <p:nvPr>
            <p:ph type="body" sz="quarter" idx="12"/>
          </p:nvPr>
        </p:nvSpPr>
        <p:spPr>
          <a:xfrm>
            <a:off x="2971800" y="6248400"/>
            <a:ext cx="3124200" cy="609600"/>
          </a:xfrm>
        </p:spPr>
        <p:txBody>
          <a:bodyPr>
            <a:normAutofit/>
          </a:bodyPr>
          <a:lstStyle/>
          <a:p>
            <a:r>
              <a:rPr lang="da-DK" dirty="0">
                <a:solidFill>
                  <a:schemeClr val="tx1"/>
                </a:solidFill>
                <a:latin typeface="Georgia" panose="02040502050405020303" pitchFamily="18" charset="0"/>
              </a:rPr>
              <a:t>June 9 - June 18, 2027</a:t>
            </a:r>
            <a:endParaRPr lang="en-US" dirty="0">
              <a:solidFill>
                <a:schemeClr val="tx1"/>
              </a:solidFill>
              <a:latin typeface="Georgia" panose="02040502050405020303" pitchFamily="18" charset="0"/>
            </a:endParaRPr>
          </a:p>
        </p:txBody>
      </p:sp>
      <p:pic>
        <p:nvPicPr>
          <p:cNvPr id="4" name="Picture 3">
            <a:extLst>
              <a:ext uri="{FF2B5EF4-FFF2-40B4-BE49-F238E27FC236}">
                <a16:creationId xmlns:a16="http://schemas.microsoft.com/office/drawing/2014/main" id="{47249B83-28D0-7665-BE9D-3BED8DA56084}"/>
              </a:ext>
            </a:extLst>
          </p:cNvPr>
          <p:cNvPicPr>
            <a:picLocks noChangeAspect="1"/>
          </p:cNvPicPr>
          <p:nvPr/>
        </p:nvPicPr>
        <p:blipFill>
          <a:blip r:embed="rId3"/>
          <a:stretch>
            <a:fillRect/>
          </a:stretch>
        </p:blipFill>
        <p:spPr>
          <a:xfrm>
            <a:off x="304800" y="5869172"/>
            <a:ext cx="1502979" cy="914400"/>
          </a:xfrm>
          <a:prstGeom prst="rect">
            <a:avLst/>
          </a:prstGeom>
        </p:spPr>
      </p:pic>
      <p:sp>
        <p:nvSpPr>
          <p:cNvPr id="2" name="TextBox 1">
            <a:extLst>
              <a:ext uri="{FF2B5EF4-FFF2-40B4-BE49-F238E27FC236}">
                <a16:creationId xmlns:a16="http://schemas.microsoft.com/office/drawing/2014/main" id="{6038285B-BDD3-8040-DF72-C2843CFF583D}"/>
              </a:ext>
            </a:extLst>
          </p:cNvPr>
          <p:cNvSpPr txBox="1"/>
          <p:nvPr/>
        </p:nvSpPr>
        <p:spPr>
          <a:xfrm>
            <a:off x="2059172" y="4876800"/>
            <a:ext cx="5486400" cy="477054"/>
          </a:xfrm>
          <a:prstGeom prst="rect">
            <a:avLst/>
          </a:prstGeom>
          <a:noFill/>
        </p:spPr>
        <p:txBody>
          <a:bodyPr wrap="square" rtlCol="0">
            <a:spAutoFit/>
          </a:bodyPr>
          <a:lstStyle/>
          <a:p>
            <a:pPr algn="ctr">
              <a:spcBef>
                <a:spcPts val="600"/>
              </a:spcBef>
            </a:pPr>
            <a:r>
              <a:rPr lang="en-US" sz="2500" b="1" i="1" dirty="0">
                <a:solidFill>
                  <a:srgbClr val="0070C0"/>
                </a:solidFill>
              </a:rPr>
              <a:t>Paris to Dalí …</a:t>
            </a:r>
          </a:p>
        </p:txBody>
      </p:sp>
    </p:spTree>
    <p:extLst>
      <p:ext uri="{BB962C8B-B14F-4D97-AF65-F5344CB8AC3E}">
        <p14:creationId xmlns:p14="http://schemas.microsoft.com/office/powerpoint/2010/main" val="338933740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26F5F-89A1-E132-95C0-DE28FAEAC3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717FFA-BD4C-B38A-A95F-EB0D5ADD33F2}"/>
              </a:ext>
            </a:extLst>
          </p:cNvPr>
          <p:cNvSpPr>
            <a:spLocks noGrp="1"/>
          </p:cNvSpPr>
          <p:nvPr>
            <p:ph type="title"/>
          </p:nvPr>
        </p:nvSpPr>
        <p:spPr>
          <a:xfrm>
            <a:off x="428464" y="20194"/>
            <a:ext cx="8563136" cy="803513"/>
          </a:xfrm>
        </p:spPr>
        <p:txBody>
          <a:bodyPr/>
          <a:lstStyle/>
          <a:p>
            <a:r>
              <a:rPr lang="en-US" b="1" dirty="0"/>
              <a:t>About your tour leader, Mr. Wayman…</a:t>
            </a:r>
          </a:p>
        </p:txBody>
      </p:sp>
      <p:pic>
        <p:nvPicPr>
          <p:cNvPr id="9" name="Picture 8">
            <a:extLst>
              <a:ext uri="{FF2B5EF4-FFF2-40B4-BE49-F238E27FC236}">
                <a16:creationId xmlns:a16="http://schemas.microsoft.com/office/drawing/2014/main" id="{1091254F-2279-EC7D-5346-70246A1F6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6604" y="3810146"/>
            <a:ext cx="3087760" cy="2438253"/>
          </a:xfrm>
          <a:prstGeom prst="rect">
            <a:avLst/>
          </a:prstGeom>
        </p:spPr>
      </p:pic>
      <p:pic>
        <p:nvPicPr>
          <p:cNvPr id="12" name="Content Placeholder 3">
            <a:extLst>
              <a:ext uri="{FF2B5EF4-FFF2-40B4-BE49-F238E27FC236}">
                <a16:creationId xmlns:a16="http://schemas.microsoft.com/office/drawing/2014/main" id="{7846F7D1-7F34-D4CC-1B01-900347D5FA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52" y="920333"/>
            <a:ext cx="2743200" cy="2743200"/>
          </a:xfrm>
          <a:prstGeom prst="rect">
            <a:avLst/>
          </a:prstGeom>
        </p:spPr>
      </p:pic>
      <p:pic>
        <p:nvPicPr>
          <p:cNvPr id="3" name="Picture 2">
            <a:extLst>
              <a:ext uri="{FF2B5EF4-FFF2-40B4-BE49-F238E27FC236}">
                <a16:creationId xmlns:a16="http://schemas.microsoft.com/office/drawing/2014/main" id="{39346760-3F03-2B77-19E0-DBD9D44003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6028" y="3806014"/>
            <a:ext cx="3452984" cy="2743200"/>
          </a:xfrm>
          <a:prstGeom prst="rect">
            <a:avLst/>
          </a:prstGeom>
        </p:spPr>
      </p:pic>
      <p:pic>
        <p:nvPicPr>
          <p:cNvPr id="13" name="Picture 12">
            <a:extLst>
              <a:ext uri="{FF2B5EF4-FFF2-40B4-BE49-F238E27FC236}">
                <a16:creationId xmlns:a16="http://schemas.microsoft.com/office/drawing/2014/main" id="{3EE8393A-8BD6-D896-D623-D516F3BB9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0476" y="920333"/>
            <a:ext cx="2057400" cy="2743200"/>
          </a:xfrm>
          <a:prstGeom prst="rect">
            <a:avLst/>
          </a:prstGeom>
        </p:spPr>
      </p:pic>
      <p:pic>
        <p:nvPicPr>
          <p:cNvPr id="15" name="Picture 14">
            <a:extLst>
              <a:ext uri="{FF2B5EF4-FFF2-40B4-BE49-F238E27FC236}">
                <a16:creationId xmlns:a16="http://schemas.microsoft.com/office/drawing/2014/main" id="{E4D992A2-D1B2-A1D6-535D-CF58B6E5CC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0200" y="920333"/>
            <a:ext cx="2743200" cy="2743200"/>
          </a:xfrm>
          <a:prstGeom prst="rect">
            <a:avLst/>
          </a:prstGeom>
        </p:spPr>
      </p:pic>
      <p:sp>
        <p:nvSpPr>
          <p:cNvPr id="2" name="TextBox 1">
            <a:extLst>
              <a:ext uri="{FF2B5EF4-FFF2-40B4-BE49-F238E27FC236}">
                <a16:creationId xmlns:a16="http://schemas.microsoft.com/office/drawing/2014/main" id="{05571F4C-55EF-FB85-37CC-CBAD398AF01F}"/>
              </a:ext>
            </a:extLst>
          </p:cNvPr>
          <p:cNvSpPr txBox="1"/>
          <p:nvPr/>
        </p:nvSpPr>
        <p:spPr>
          <a:xfrm>
            <a:off x="3276600" y="6549214"/>
            <a:ext cx="7121673" cy="276999"/>
          </a:xfrm>
          <a:prstGeom prst="rect">
            <a:avLst/>
          </a:prstGeom>
          <a:noFill/>
        </p:spPr>
        <p:txBody>
          <a:bodyPr wrap="square" rtlCol="0">
            <a:spAutoFit/>
          </a:bodyPr>
          <a:lstStyle/>
          <a:p>
            <a:r>
              <a:rPr lang="en-US" sz="1200" b="1" dirty="0">
                <a:hlinkClick r:id="rId8"/>
              </a:rPr>
              <a:t>Click here to learn more about Mr. Wayman. </a:t>
            </a:r>
            <a:endParaRPr lang="en-US" sz="1200" b="1" dirty="0"/>
          </a:p>
        </p:txBody>
      </p:sp>
      <p:pic>
        <p:nvPicPr>
          <p:cNvPr id="1026" name="Picture 2">
            <a:extLst>
              <a:ext uri="{FF2B5EF4-FFF2-40B4-BE49-F238E27FC236}">
                <a16:creationId xmlns:a16="http://schemas.microsoft.com/office/drawing/2014/main" id="{EA8F7A93-FACD-B4AF-372F-7B39E0D636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636" y="3810147"/>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11EAEF-6C71-0A9C-3C21-ACE7BDD759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636" y="5324817"/>
            <a:ext cx="18288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A027136-57A2-9D5B-F683-63BABD56B3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43777" y="1966806"/>
            <a:ext cx="74782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03D91DF-B044-E48C-8B2F-009B64E7A8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35565" y="2745028"/>
            <a:ext cx="747823"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AE5FC92-3DA5-3030-E368-F1430F6A34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35565" y="1242083"/>
            <a:ext cx="747823"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28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464" y="20194"/>
            <a:ext cx="7337379" cy="803513"/>
          </a:xfrm>
        </p:spPr>
        <p:txBody>
          <a:bodyPr/>
          <a:lstStyle/>
          <a:p>
            <a:r>
              <a:rPr lang="en-US" b="1" dirty="0"/>
              <a:t>Disclaimer…</a:t>
            </a:r>
          </a:p>
        </p:txBody>
      </p:sp>
      <p:sp>
        <p:nvSpPr>
          <p:cNvPr id="2" name="Rectangle 1"/>
          <p:cNvSpPr/>
          <p:nvPr/>
        </p:nvSpPr>
        <p:spPr>
          <a:xfrm>
            <a:off x="304800" y="942403"/>
            <a:ext cx="8534400" cy="5909310"/>
          </a:xfrm>
          <a:prstGeom prst="rect">
            <a:avLst/>
          </a:prstGeom>
        </p:spPr>
        <p:txBody>
          <a:bodyPr wrap="square">
            <a:spAutoFit/>
          </a:bodyPr>
          <a:lstStyle/>
          <a:p>
            <a:pPr>
              <a:spcBef>
                <a:spcPts val="0"/>
              </a:spcBef>
              <a:spcAft>
                <a:spcPts val="600"/>
              </a:spcAft>
            </a:pPr>
            <a:r>
              <a:rPr lang="en-US" sz="2050" b="1" dirty="0">
                <a:latin typeface="Georgia" panose="02040502050405020303" pitchFamily="18" charset="0"/>
              </a:rPr>
              <a:t>Please note that</a:t>
            </a:r>
            <a:r>
              <a:rPr lang="en-US" sz="2050" b="1" dirty="0">
                <a:solidFill>
                  <a:srgbClr val="00B0F0"/>
                </a:solidFill>
                <a:latin typeface="Georgia" panose="02040502050405020303" pitchFamily="18" charset="0"/>
              </a:rPr>
              <a:t> </a:t>
            </a:r>
            <a:r>
              <a:rPr lang="en-US" sz="2050" b="1" dirty="0">
                <a:solidFill>
                  <a:srgbClr val="C00000"/>
                </a:solidFill>
                <a:latin typeface="Georgia" panose="02040502050405020303" pitchFamily="18" charset="0"/>
              </a:rPr>
              <a:t>as a general rule, neither PCSB nor SHS endorse </a:t>
            </a:r>
            <a:r>
              <a:rPr lang="en-US" sz="2050" b="1" u="sng" dirty="0">
                <a:solidFill>
                  <a:srgbClr val="C00000"/>
                </a:solidFill>
                <a:latin typeface="Georgia" panose="02040502050405020303" pitchFamily="18" charset="0"/>
              </a:rPr>
              <a:t>international travel, </a:t>
            </a:r>
            <a:r>
              <a:rPr lang="en-US" sz="2050" b="1" dirty="0">
                <a:solidFill>
                  <a:srgbClr val="C00000"/>
                </a:solidFill>
                <a:latin typeface="Georgia" panose="02040502050405020303" pitchFamily="18" charset="0"/>
              </a:rPr>
              <a:t>nor are they approving or endorsing my or any of my chaperones views on the international travel (due to liability). </a:t>
            </a:r>
            <a:r>
              <a:rPr lang="en-US" sz="2050" b="1" dirty="0">
                <a:latin typeface="Georgia" panose="02040502050405020303" pitchFamily="18" charset="0"/>
              </a:rPr>
              <a:t>However, per PCSB policy, teachers </a:t>
            </a:r>
            <a:r>
              <a:rPr lang="en-US" sz="2050" b="1" u="sng" dirty="0">
                <a:latin typeface="Georgia" panose="02040502050405020303" pitchFamily="18" charset="0"/>
              </a:rPr>
              <a:t>are </a:t>
            </a:r>
            <a:r>
              <a:rPr lang="en-US" sz="2050" b="1" dirty="0">
                <a:latin typeface="Georgia" panose="02040502050405020303" pitchFamily="18" charset="0"/>
              </a:rPr>
              <a:t>permitted</a:t>
            </a:r>
            <a:r>
              <a:rPr lang="en-US" sz="2050" b="1" u="sng" dirty="0">
                <a:latin typeface="Georgia" panose="02040502050405020303" pitchFamily="18" charset="0"/>
              </a:rPr>
              <a:t> </a:t>
            </a:r>
            <a:r>
              <a:rPr lang="en-US" sz="2050" b="1" dirty="0">
                <a:latin typeface="Georgia" panose="02040502050405020303" pitchFamily="18" charset="0"/>
              </a:rPr>
              <a:t>to travel with students internationally, but we are required to inform you of their views via the disclaimer above, and we are required to follow PCSB guidelines in promoting our  educational tours using email that is not affiliated with PCBS, and meetings must be held off campus. </a:t>
            </a:r>
            <a:r>
              <a:rPr lang="en-US" sz="2050" b="1" u="sng" dirty="0">
                <a:solidFill>
                  <a:srgbClr val="C00000"/>
                </a:solidFill>
                <a:latin typeface="Georgia" panose="02040502050405020303" pitchFamily="18" charset="0"/>
              </a:rPr>
              <a:t>In all cases, we are </a:t>
            </a:r>
            <a:r>
              <a:rPr lang="en-US" sz="2050" b="1" i="1" u="sng" dirty="0">
                <a:solidFill>
                  <a:srgbClr val="C00000"/>
                </a:solidFill>
                <a:latin typeface="Georgia" panose="02040502050405020303" pitchFamily="18" charset="0"/>
              </a:rPr>
              <a:t>still</a:t>
            </a:r>
            <a:r>
              <a:rPr lang="en-US" sz="2050" b="1" u="sng" dirty="0">
                <a:solidFill>
                  <a:srgbClr val="C00000"/>
                </a:solidFill>
                <a:latin typeface="Georgia" panose="02040502050405020303" pitchFamily="18" charset="0"/>
              </a:rPr>
              <a:t> held to the same professional standards</a:t>
            </a:r>
            <a:r>
              <a:rPr lang="en-US" sz="2050" b="1" dirty="0">
                <a:latin typeface="Georgia" panose="02040502050405020303" pitchFamily="18" charset="0"/>
              </a:rPr>
              <a:t>. </a:t>
            </a:r>
            <a:r>
              <a:rPr lang="en-US" sz="2050" b="1" u="sng" dirty="0">
                <a:latin typeface="Georgia" panose="02040502050405020303" pitchFamily="18" charset="0"/>
              </a:rPr>
              <a:t>This will be my 11</a:t>
            </a:r>
            <a:r>
              <a:rPr lang="en-US" sz="2050" b="1" u="sng" baseline="30000" dirty="0">
                <a:latin typeface="Georgia" panose="02040502050405020303" pitchFamily="18" charset="0"/>
              </a:rPr>
              <a:t>th</a:t>
            </a:r>
            <a:r>
              <a:rPr lang="en-US" sz="2050" b="1" u="sng" dirty="0">
                <a:latin typeface="Georgia" panose="02040502050405020303" pitchFamily="18" charset="0"/>
              </a:rPr>
              <a:t> international student tour, and I have successfully taken kids to 12 different countries, and in each case, the kids had an </a:t>
            </a:r>
            <a:r>
              <a:rPr lang="en-US" sz="2050" b="1" i="1" u="sng" dirty="0">
                <a:latin typeface="Georgia" panose="02040502050405020303" pitchFamily="18" charset="0"/>
              </a:rPr>
              <a:t>amazing</a:t>
            </a:r>
            <a:r>
              <a:rPr lang="en-US" sz="2050" b="1" u="sng" dirty="0">
                <a:latin typeface="Georgia" panose="02040502050405020303" pitchFamily="18" charset="0"/>
              </a:rPr>
              <a:t>, and safe experience. </a:t>
            </a:r>
            <a:r>
              <a:rPr lang="en-US" sz="2050" b="1" dirty="0">
                <a:solidFill>
                  <a:srgbClr val="0070C0"/>
                </a:solidFill>
                <a:latin typeface="Georgia" panose="02040502050405020303" pitchFamily="18" charset="0"/>
                <a:sym typeface="Wingdings" panose="05000000000000000000" pitchFamily="2" charset="2"/>
              </a:rPr>
              <a:t>Additionally, although she cannot “officially” endorse this trip, I have met with our principal, Mrs.  Brown, and she thinks this is a </a:t>
            </a:r>
            <a:r>
              <a:rPr lang="en-US" sz="2050" b="1" i="1" u="sng" dirty="0">
                <a:solidFill>
                  <a:srgbClr val="0070C0"/>
                </a:solidFill>
                <a:latin typeface="Georgia" panose="02040502050405020303" pitchFamily="18" charset="0"/>
                <a:sym typeface="Wingdings" panose="05000000000000000000" pitchFamily="2" charset="2"/>
              </a:rPr>
              <a:t>wonderful</a:t>
            </a:r>
            <a:r>
              <a:rPr lang="en-US" sz="2050" b="1" u="sng" dirty="0">
                <a:solidFill>
                  <a:srgbClr val="0070C0"/>
                </a:solidFill>
                <a:latin typeface="Georgia" panose="02040502050405020303" pitchFamily="18" charset="0"/>
                <a:sym typeface="Wingdings" panose="05000000000000000000" pitchFamily="2" charset="2"/>
              </a:rPr>
              <a:t> opportunity </a:t>
            </a:r>
            <a:r>
              <a:rPr lang="en-US" sz="2050" b="1" dirty="0">
                <a:solidFill>
                  <a:srgbClr val="0070C0"/>
                </a:solidFill>
                <a:latin typeface="Georgia" panose="02040502050405020303" pitchFamily="18" charset="0"/>
                <a:sym typeface="Wingdings" panose="05000000000000000000" pitchFamily="2" charset="2"/>
              </a:rPr>
              <a:t>for our students—and I have her </a:t>
            </a:r>
            <a:r>
              <a:rPr lang="en-US" sz="2050" b="1" u="sng" dirty="0">
                <a:solidFill>
                  <a:srgbClr val="0070C0"/>
                </a:solidFill>
                <a:latin typeface="Georgia" panose="02040502050405020303" pitchFamily="18" charset="0"/>
                <a:sym typeface="Wingdings" panose="05000000000000000000" pitchFamily="2" charset="2"/>
              </a:rPr>
              <a:t>full blessing  &amp; support </a:t>
            </a:r>
            <a:r>
              <a:rPr lang="en-US" sz="2050" b="1" dirty="0">
                <a:solidFill>
                  <a:srgbClr val="0070C0"/>
                </a:solidFill>
                <a:latin typeface="Georgia" panose="02040502050405020303" pitchFamily="18" charset="0"/>
                <a:sym typeface="Wingdings" panose="05000000000000000000" pitchFamily="2" charset="2"/>
              </a:rPr>
              <a:t>to plan the trip according to established PCSB guidelines. </a:t>
            </a:r>
            <a:endParaRPr lang="en-US" sz="2050" b="1" dirty="0">
              <a:solidFill>
                <a:srgbClr val="0070C0"/>
              </a:solidFill>
              <a:latin typeface="Georgia" panose="02040502050405020303" pitchFamily="18" charset="0"/>
            </a:endParaRPr>
          </a:p>
        </p:txBody>
      </p:sp>
    </p:spTree>
    <p:extLst>
      <p:ext uri="{BB962C8B-B14F-4D97-AF65-F5344CB8AC3E}">
        <p14:creationId xmlns:p14="http://schemas.microsoft.com/office/powerpoint/2010/main" val="688017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465" y="20194"/>
            <a:ext cx="7267736" cy="803513"/>
          </a:xfrm>
        </p:spPr>
        <p:txBody>
          <a:bodyPr/>
          <a:lstStyle/>
          <a:p>
            <a:r>
              <a:rPr lang="en-US" b="1" dirty="0"/>
              <a:t>About your chaperones…</a:t>
            </a:r>
          </a:p>
        </p:txBody>
      </p:sp>
      <p:sp>
        <p:nvSpPr>
          <p:cNvPr id="14" name="Rectangle 13">
            <a:extLst>
              <a:ext uri="{FF2B5EF4-FFF2-40B4-BE49-F238E27FC236}">
                <a16:creationId xmlns:a16="http://schemas.microsoft.com/office/drawing/2014/main" id="{CFD3A627-BA40-417B-9831-1B5410DBBC44}"/>
              </a:ext>
            </a:extLst>
          </p:cNvPr>
          <p:cNvSpPr/>
          <p:nvPr/>
        </p:nvSpPr>
        <p:spPr>
          <a:xfrm>
            <a:off x="266700" y="795922"/>
            <a:ext cx="8610600" cy="5693866"/>
          </a:xfrm>
          <a:prstGeom prst="rect">
            <a:avLst/>
          </a:prstGeom>
        </p:spPr>
        <p:txBody>
          <a:bodyPr wrap="square">
            <a:spAutoFit/>
          </a:bodyPr>
          <a:lstStyle/>
          <a:p>
            <a:r>
              <a:rPr lang="en-US" sz="2800" b="1" u="sng" dirty="0">
                <a:solidFill>
                  <a:srgbClr val="0070C0"/>
                </a:solidFill>
                <a:ea typeface="Times New Roman" panose="02020603050405020304" pitchFamily="18" charset="0"/>
              </a:rPr>
              <a:t>Tour chaperone selection:</a:t>
            </a:r>
          </a:p>
          <a:p>
            <a:endParaRPr lang="en-US" sz="2800" b="1" u="sng" dirty="0">
              <a:ea typeface="Times New Roman" panose="02020603050405020304" pitchFamily="18" charset="0"/>
            </a:endParaRPr>
          </a:p>
          <a:p>
            <a:r>
              <a:rPr lang="en-US" sz="2800" b="1" dirty="0">
                <a:ea typeface="Times New Roman" panose="02020603050405020304" pitchFamily="18" charset="0"/>
              </a:rPr>
              <a:t>Additional tour chaperones are chosen from among select, experienced </a:t>
            </a:r>
            <a:r>
              <a:rPr lang="en-US" sz="2800" b="1" dirty="0">
                <a:solidFill>
                  <a:srgbClr val="C00000"/>
                </a:solidFill>
                <a:ea typeface="Times New Roman" panose="02020603050405020304" pitchFamily="18" charset="0"/>
              </a:rPr>
              <a:t>PCSB teachers, </a:t>
            </a:r>
            <a:r>
              <a:rPr lang="en-US" sz="2800" b="1" dirty="0">
                <a:ea typeface="Times New Roman" panose="02020603050405020304" pitchFamily="18" charset="0"/>
              </a:rPr>
              <a:t>who I know well, and who are  </a:t>
            </a:r>
            <a:r>
              <a:rPr lang="en-US" sz="2800" b="1" u="sng" dirty="0">
                <a:ea typeface="Times New Roman" panose="02020603050405020304" pitchFamily="18" charset="0"/>
              </a:rPr>
              <a:t>highly-respected</a:t>
            </a:r>
            <a:r>
              <a:rPr lang="en-US" sz="2800" b="1" dirty="0">
                <a:ea typeface="Times New Roman" panose="02020603050405020304" pitchFamily="18" charset="0"/>
              </a:rPr>
              <a:t> (among administration </a:t>
            </a:r>
            <a:r>
              <a:rPr lang="en-US" sz="2800" b="1" i="1" u="sng" dirty="0">
                <a:ea typeface="Times New Roman" panose="02020603050405020304" pitchFamily="18" charset="0"/>
              </a:rPr>
              <a:t>and</a:t>
            </a:r>
            <a:r>
              <a:rPr lang="en-US" sz="2800" b="1" dirty="0">
                <a:ea typeface="Times New Roman" panose="02020603050405020304" pitchFamily="18" charset="0"/>
              </a:rPr>
              <a:t> students)—and </a:t>
            </a:r>
            <a:r>
              <a:rPr lang="en-US" sz="2800" b="1" i="1" dirty="0">
                <a:solidFill>
                  <a:srgbClr val="0070C0"/>
                </a:solidFill>
                <a:ea typeface="Times New Roman" panose="02020603050405020304" pitchFamily="18" charset="0"/>
              </a:rPr>
              <a:t>who I know will put students</a:t>
            </a:r>
            <a:r>
              <a:rPr lang="en-US" sz="2800" b="1" i="1" u="sng" dirty="0">
                <a:solidFill>
                  <a:srgbClr val="0070C0"/>
                </a:solidFill>
                <a:ea typeface="Times New Roman" panose="02020603050405020304" pitchFamily="18" charset="0"/>
              </a:rPr>
              <a:t> first</a:t>
            </a:r>
            <a:r>
              <a:rPr lang="en-US" sz="2800" b="1" i="1" dirty="0">
                <a:solidFill>
                  <a:srgbClr val="0070C0"/>
                </a:solidFill>
                <a:ea typeface="Times New Roman" panose="02020603050405020304" pitchFamily="18" charset="0"/>
              </a:rPr>
              <a:t> in making this trip the </a:t>
            </a:r>
            <a:r>
              <a:rPr lang="en-US" sz="2800" b="1" i="1" u="sng" dirty="0">
                <a:solidFill>
                  <a:srgbClr val="0070C0"/>
                </a:solidFill>
                <a:ea typeface="Times New Roman" panose="02020603050405020304" pitchFamily="18" charset="0"/>
              </a:rPr>
              <a:t>best</a:t>
            </a:r>
            <a:r>
              <a:rPr lang="en-US" sz="2800" b="1" i="1" dirty="0">
                <a:solidFill>
                  <a:srgbClr val="0070C0"/>
                </a:solidFill>
                <a:ea typeface="Times New Roman" panose="02020603050405020304" pitchFamily="18" charset="0"/>
              </a:rPr>
              <a:t> possible experience that it can be for them. </a:t>
            </a:r>
            <a:r>
              <a:rPr lang="en-US" sz="2800" b="1" dirty="0">
                <a:ea typeface="Times New Roman" panose="02020603050405020304" pitchFamily="18" charset="0"/>
              </a:rPr>
              <a:t>I follow very </a:t>
            </a:r>
            <a:r>
              <a:rPr lang="en-US" sz="2800" b="1" u="sng" dirty="0">
                <a:ea typeface="Times New Roman" panose="02020603050405020304" pitchFamily="18" charset="0"/>
              </a:rPr>
              <a:t>strict</a:t>
            </a:r>
            <a:r>
              <a:rPr lang="en-US" sz="2800" b="1" dirty="0">
                <a:ea typeface="Times New Roman" panose="02020603050405020304" pitchFamily="18" charset="0"/>
              </a:rPr>
              <a:t> selection guidelines, based on many criteria (including </a:t>
            </a:r>
            <a:r>
              <a:rPr lang="en-US" sz="2800" b="1" dirty="0">
                <a:solidFill>
                  <a:srgbClr val="C00000"/>
                </a:solidFill>
                <a:ea typeface="Times New Roman" panose="02020603050405020304" pitchFamily="18" charset="0"/>
              </a:rPr>
              <a:t>travel experience</a:t>
            </a:r>
            <a:r>
              <a:rPr lang="en-US" sz="2800" b="1" dirty="0">
                <a:ea typeface="Times New Roman" panose="02020603050405020304" pitchFamily="18" charset="0"/>
              </a:rPr>
              <a:t>, “</a:t>
            </a:r>
            <a:r>
              <a:rPr lang="en-US" sz="2800" b="1" dirty="0">
                <a:solidFill>
                  <a:srgbClr val="C00000"/>
                </a:solidFill>
                <a:ea typeface="Times New Roman" panose="02020603050405020304" pitchFamily="18" charset="0"/>
              </a:rPr>
              <a:t>with-it-ness", work ethic</a:t>
            </a:r>
            <a:r>
              <a:rPr lang="en-US" sz="2800" b="1" dirty="0">
                <a:ea typeface="Times New Roman" panose="02020603050405020304" pitchFamily="18" charset="0"/>
              </a:rPr>
              <a:t>, </a:t>
            </a:r>
            <a:r>
              <a:rPr lang="en-US" sz="2800" b="1" dirty="0">
                <a:solidFill>
                  <a:srgbClr val="C00000"/>
                </a:solidFill>
                <a:ea typeface="Times New Roman" panose="02020603050405020304" pitchFamily="18" charset="0"/>
              </a:rPr>
              <a:t>linguistic</a:t>
            </a:r>
            <a:r>
              <a:rPr lang="en-US" sz="2800" b="1" dirty="0">
                <a:ea typeface="Times New Roman" panose="02020603050405020304" pitchFamily="18" charset="0"/>
              </a:rPr>
              <a:t> </a:t>
            </a:r>
            <a:r>
              <a:rPr lang="en-US" sz="2800" b="1" dirty="0">
                <a:solidFill>
                  <a:srgbClr val="C00000"/>
                </a:solidFill>
                <a:ea typeface="Times New Roman" panose="02020603050405020304" pitchFamily="18" charset="0"/>
              </a:rPr>
              <a:t>ability</a:t>
            </a:r>
            <a:r>
              <a:rPr lang="en-US" sz="2800" b="1" dirty="0">
                <a:ea typeface="Times New Roman" panose="02020603050405020304" pitchFamily="18" charset="0"/>
              </a:rPr>
              <a:t>, </a:t>
            </a:r>
            <a:r>
              <a:rPr lang="en-US" sz="2800" b="1" u="sng" dirty="0">
                <a:solidFill>
                  <a:srgbClr val="0070C0"/>
                </a:solidFill>
                <a:ea typeface="Times New Roman" panose="02020603050405020304" pitchFamily="18" charset="0"/>
              </a:rPr>
              <a:t>how the teachers get along with the students-</a:t>
            </a:r>
            <a:r>
              <a:rPr lang="en-US" sz="2800" b="1" dirty="0">
                <a:ea typeface="Times New Roman" panose="02020603050405020304" pitchFamily="18" charset="0"/>
              </a:rPr>
              <a:t>-and many other factors.) </a:t>
            </a:r>
            <a:endParaRPr lang="en-US" sz="2800" b="1" dirty="0"/>
          </a:p>
        </p:txBody>
      </p:sp>
    </p:spTree>
    <p:extLst>
      <p:ext uri="{BB962C8B-B14F-4D97-AF65-F5344CB8AC3E}">
        <p14:creationId xmlns:p14="http://schemas.microsoft.com/office/powerpoint/2010/main" val="3533017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0" y="-65536"/>
            <a:ext cx="5205098" cy="803513"/>
          </a:xfrm>
        </p:spPr>
        <p:txBody>
          <a:bodyPr/>
          <a:lstStyle/>
          <a:p>
            <a:r>
              <a:rPr lang="en-US" b="1" dirty="0"/>
              <a:t>Señora Elsa Velasquez …</a:t>
            </a:r>
          </a:p>
        </p:txBody>
      </p:sp>
      <p:sp>
        <p:nvSpPr>
          <p:cNvPr id="3" name="Text Placeholder 2"/>
          <p:cNvSpPr>
            <a:spLocks noGrp="1"/>
          </p:cNvSpPr>
          <p:nvPr>
            <p:ph type="body" sz="quarter" idx="12"/>
          </p:nvPr>
        </p:nvSpPr>
        <p:spPr>
          <a:xfrm>
            <a:off x="740704" y="1014346"/>
            <a:ext cx="6132353" cy="487679"/>
          </a:xfrm>
        </p:spPr>
        <p:txBody>
          <a:bodyPr numCol="1" spcCol="91440"/>
          <a:lstStyle/>
          <a:p>
            <a:pPr fontAlgn="base"/>
            <a:r>
              <a:rPr lang="en-US" dirty="0">
                <a:solidFill>
                  <a:schemeClr val="tx1"/>
                </a:solidFill>
              </a:rPr>
              <a:t>Spanish  2, 3H, 4H, AP  teacher…</a:t>
            </a:r>
          </a:p>
        </p:txBody>
      </p:sp>
      <p:sp>
        <p:nvSpPr>
          <p:cNvPr id="4" name="Text Placeholder 2"/>
          <p:cNvSpPr txBox="1">
            <a:spLocks/>
          </p:cNvSpPr>
          <p:nvPr/>
        </p:nvSpPr>
        <p:spPr>
          <a:xfrm>
            <a:off x="454131" y="1600200"/>
            <a:ext cx="8153400" cy="1935480"/>
          </a:xfrm>
          <a:prstGeom prst="rect">
            <a:avLst/>
          </a:prstGeom>
        </p:spPr>
        <p:txBody>
          <a:bodyPr lIns="91440" numCol="2" spcCol="91440"/>
          <a:lstStyle>
            <a:lvl1pPr marL="0" indent="-164592" algn="l" defTabSz="457200" rtl="0" eaLnBrk="1" latinLnBrk="0" hangingPunct="1">
              <a:spcBef>
                <a:spcPts val="1200"/>
              </a:spcBef>
              <a:buClrTx/>
              <a:buSzPct val="115000"/>
              <a:buFont typeface="Verdana Bold"/>
              <a:buNone/>
              <a:defRPr sz="2500" b="1" i="0" kern="1200">
                <a:solidFill>
                  <a:srgbClr val="26A5DF"/>
                </a:solidFill>
                <a:latin typeface="Arial" pitchFamily="34" charset="0"/>
                <a:ea typeface="+mn-ea"/>
                <a:cs typeface="Arial" pitchFamily="34" charset="0"/>
              </a:defRPr>
            </a:lvl1pPr>
            <a:lvl2pPr marL="182880" indent="-182880" algn="l" defTabSz="457200" rtl="0" eaLnBrk="1" latinLnBrk="0" hangingPunct="1">
              <a:spcBef>
                <a:spcPts val="300"/>
              </a:spcBef>
              <a:buClr>
                <a:schemeClr val="bg1">
                  <a:lumMod val="50000"/>
                </a:schemeClr>
              </a:buClr>
              <a:buFont typeface="Lucida Grande"/>
              <a:buChar char="›"/>
              <a:defRPr sz="1800" b="0" i="0" kern="1200" baseline="0">
                <a:solidFill>
                  <a:schemeClr val="tx1"/>
                </a:solidFill>
                <a:latin typeface="Arial" pitchFamily="34" charset="0"/>
                <a:ea typeface="+mn-ea"/>
                <a:cs typeface="Arial" pitchFamily="34" charset="0"/>
              </a:defRPr>
            </a:lvl2pPr>
            <a:lvl3pPr marL="548640" indent="-182880" algn="l" defTabSz="457200" rtl="0" eaLnBrk="1" latinLnBrk="0" hangingPunct="1">
              <a:spcBef>
                <a:spcPts val="600"/>
              </a:spcBef>
              <a:buClr>
                <a:schemeClr val="bg1">
                  <a:lumMod val="50000"/>
                </a:schemeClr>
              </a:buClr>
              <a:buFont typeface="Arial"/>
              <a:buChar char="•"/>
              <a:defRPr sz="1600" b="0" i="0" kern="1200">
                <a:solidFill>
                  <a:schemeClr val="tx1"/>
                </a:solidFill>
                <a:latin typeface="Arial" pitchFamily="34" charset="0"/>
                <a:ea typeface="+mn-ea"/>
                <a:cs typeface="Arial" pitchFamily="34" charset="0"/>
              </a:defRPr>
            </a:lvl3pPr>
            <a:lvl4pPr marL="731520" indent="-182880" algn="l" defTabSz="457200" rtl="0" eaLnBrk="1" latinLnBrk="0" hangingPunct="1">
              <a:spcBef>
                <a:spcPts val="600"/>
              </a:spcBef>
              <a:buClr>
                <a:schemeClr val="bg1">
                  <a:lumMod val="50000"/>
                </a:schemeClr>
              </a:buClr>
              <a:buSzPct val="75000"/>
              <a:buFont typeface="Wingdings" charset="2"/>
              <a:buChar char="§"/>
              <a:defRPr sz="1600" b="0" i="0" kern="1200">
                <a:solidFill>
                  <a:schemeClr val="tx1"/>
                </a:solidFill>
                <a:latin typeface="Arial" pitchFamily="34" charset="0"/>
                <a:ea typeface="+mn-ea"/>
                <a:cs typeface="Arial" pitchFamily="34" charset="0"/>
              </a:defRPr>
            </a:lvl4pPr>
            <a:lvl5pPr marL="914400" indent="-274320" algn="l" defTabSz="457200" rtl="0" eaLnBrk="1" latinLnBrk="0" hangingPunct="1">
              <a:spcBef>
                <a:spcPct val="20000"/>
              </a:spcBef>
              <a:buClr>
                <a:schemeClr val="bg1">
                  <a:lumMod val="50000"/>
                </a:schemeClr>
              </a:buClr>
              <a:buFont typeface="Lucida Grande"/>
              <a:buChar char="-"/>
              <a:defRPr sz="1600" b="0" i="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fontAlgn="base">
              <a:spcAft>
                <a:spcPts val="0"/>
              </a:spcAft>
              <a:buNone/>
            </a:pPr>
            <a:br>
              <a:rPr lang="en-US" dirty="0"/>
            </a:br>
            <a:endParaRPr lang="en-US" dirty="0"/>
          </a:p>
          <a:p>
            <a:pPr lvl="1" fontAlgn="base">
              <a:spcAft>
                <a:spcPts val="0"/>
              </a:spcAft>
            </a:pPr>
            <a:endParaRPr lang="en-US" dirty="0"/>
          </a:p>
          <a:p>
            <a:pPr lvl="1" fontAlgn="base">
              <a:spcAft>
                <a:spcPts val="0"/>
              </a:spcAft>
            </a:pPr>
            <a:endParaRPr lang="en-US" dirty="0"/>
          </a:p>
          <a:p>
            <a:pPr fontAlgn="auto">
              <a:spcAft>
                <a:spcPts val="0"/>
              </a:spcAft>
            </a:pPr>
            <a:endParaRPr lang="en-US" dirty="0"/>
          </a:p>
          <a:p>
            <a:pPr fontAlgn="auto">
              <a:spcAft>
                <a:spcPts val="0"/>
              </a:spcAft>
            </a:pPr>
            <a:endParaRPr lang="en-US" dirty="0"/>
          </a:p>
        </p:txBody>
      </p:sp>
      <p:pic>
        <p:nvPicPr>
          <p:cNvPr id="7" name="Picture 6">
            <a:extLst>
              <a:ext uri="{FF2B5EF4-FFF2-40B4-BE49-F238E27FC236}">
                <a16:creationId xmlns:a16="http://schemas.microsoft.com/office/drawing/2014/main" id="{ED23FBF7-1AC0-634E-5DCE-D39925375706}"/>
              </a:ext>
            </a:extLst>
          </p:cNvPr>
          <p:cNvPicPr>
            <a:picLocks noChangeAspect="1"/>
          </p:cNvPicPr>
          <p:nvPr/>
        </p:nvPicPr>
        <p:blipFill>
          <a:blip r:embed="rId3"/>
          <a:stretch>
            <a:fillRect/>
          </a:stretch>
        </p:blipFill>
        <p:spPr>
          <a:xfrm>
            <a:off x="5557898" y="1736335"/>
            <a:ext cx="1576462" cy="1828800"/>
          </a:xfrm>
          <a:prstGeom prst="rect">
            <a:avLst/>
          </a:prstGeom>
        </p:spPr>
      </p:pic>
      <p:pic>
        <p:nvPicPr>
          <p:cNvPr id="10" name="Picture 9">
            <a:extLst>
              <a:ext uri="{FF2B5EF4-FFF2-40B4-BE49-F238E27FC236}">
                <a16:creationId xmlns:a16="http://schemas.microsoft.com/office/drawing/2014/main" id="{6903B690-6CD5-E9A9-C677-37AB5B403BF4}"/>
              </a:ext>
            </a:extLst>
          </p:cNvPr>
          <p:cNvPicPr>
            <a:picLocks noChangeAspect="1"/>
          </p:cNvPicPr>
          <p:nvPr/>
        </p:nvPicPr>
        <p:blipFill>
          <a:blip r:embed="rId4"/>
          <a:stretch>
            <a:fillRect/>
          </a:stretch>
        </p:blipFill>
        <p:spPr>
          <a:xfrm>
            <a:off x="294325" y="1736335"/>
            <a:ext cx="2332956" cy="1828800"/>
          </a:xfrm>
          <a:prstGeom prst="rect">
            <a:avLst/>
          </a:prstGeom>
        </p:spPr>
      </p:pic>
      <p:pic>
        <p:nvPicPr>
          <p:cNvPr id="12" name="Picture 11">
            <a:extLst>
              <a:ext uri="{FF2B5EF4-FFF2-40B4-BE49-F238E27FC236}">
                <a16:creationId xmlns:a16="http://schemas.microsoft.com/office/drawing/2014/main" id="{17557B88-58C5-BE26-0FCE-E455E2716ABD}"/>
              </a:ext>
            </a:extLst>
          </p:cNvPr>
          <p:cNvPicPr>
            <a:picLocks noChangeAspect="1"/>
          </p:cNvPicPr>
          <p:nvPr/>
        </p:nvPicPr>
        <p:blipFill>
          <a:blip r:embed="rId5"/>
          <a:stretch>
            <a:fillRect/>
          </a:stretch>
        </p:blipFill>
        <p:spPr>
          <a:xfrm>
            <a:off x="2963159" y="1736335"/>
            <a:ext cx="2258861" cy="1828800"/>
          </a:xfrm>
          <a:prstGeom prst="rect">
            <a:avLst/>
          </a:prstGeom>
        </p:spPr>
      </p:pic>
      <p:pic>
        <p:nvPicPr>
          <p:cNvPr id="14" name="Picture 13">
            <a:extLst>
              <a:ext uri="{FF2B5EF4-FFF2-40B4-BE49-F238E27FC236}">
                <a16:creationId xmlns:a16="http://schemas.microsoft.com/office/drawing/2014/main" id="{634A24D9-9C85-4CE8-3470-677E764DB0B8}"/>
              </a:ext>
            </a:extLst>
          </p:cNvPr>
          <p:cNvPicPr>
            <a:picLocks noChangeAspect="1"/>
          </p:cNvPicPr>
          <p:nvPr/>
        </p:nvPicPr>
        <p:blipFill>
          <a:blip r:embed="rId6"/>
          <a:stretch>
            <a:fillRect/>
          </a:stretch>
        </p:blipFill>
        <p:spPr>
          <a:xfrm>
            <a:off x="2529691" y="3822338"/>
            <a:ext cx="1890641" cy="2286000"/>
          </a:xfrm>
          <a:prstGeom prst="rect">
            <a:avLst/>
          </a:prstGeom>
        </p:spPr>
      </p:pic>
      <p:pic>
        <p:nvPicPr>
          <p:cNvPr id="18" name="Picture 17">
            <a:extLst>
              <a:ext uri="{FF2B5EF4-FFF2-40B4-BE49-F238E27FC236}">
                <a16:creationId xmlns:a16="http://schemas.microsoft.com/office/drawing/2014/main" id="{DE2F59B6-6815-CE1B-368B-DB66317FA6E0}"/>
              </a:ext>
            </a:extLst>
          </p:cNvPr>
          <p:cNvPicPr>
            <a:picLocks noChangeAspect="1"/>
          </p:cNvPicPr>
          <p:nvPr/>
        </p:nvPicPr>
        <p:blipFill>
          <a:blip r:embed="rId7"/>
          <a:stretch>
            <a:fillRect/>
          </a:stretch>
        </p:blipFill>
        <p:spPr>
          <a:xfrm>
            <a:off x="6477000" y="3818074"/>
            <a:ext cx="2470972" cy="2286000"/>
          </a:xfrm>
          <a:prstGeom prst="rect">
            <a:avLst/>
          </a:prstGeom>
        </p:spPr>
      </p:pic>
      <p:pic>
        <p:nvPicPr>
          <p:cNvPr id="20" name="Picture 19">
            <a:extLst>
              <a:ext uri="{FF2B5EF4-FFF2-40B4-BE49-F238E27FC236}">
                <a16:creationId xmlns:a16="http://schemas.microsoft.com/office/drawing/2014/main" id="{7A496D7F-3D27-317E-3FE9-C93BC32715B4}"/>
              </a:ext>
            </a:extLst>
          </p:cNvPr>
          <p:cNvPicPr>
            <a:picLocks noChangeAspect="1"/>
          </p:cNvPicPr>
          <p:nvPr/>
        </p:nvPicPr>
        <p:blipFill>
          <a:blip r:embed="rId8"/>
          <a:stretch>
            <a:fillRect/>
          </a:stretch>
        </p:blipFill>
        <p:spPr>
          <a:xfrm>
            <a:off x="7523927" y="1736335"/>
            <a:ext cx="1424045" cy="1828800"/>
          </a:xfrm>
          <a:prstGeom prst="rect">
            <a:avLst/>
          </a:prstGeom>
        </p:spPr>
      </p:pic>
      <p:pic>
        <p:nvPicPr>
          <p:cNvPr id="22" name="Picture 21">
            <a:extLst>
              <a:ext uri="{FF2B5EF4-FFF2-40B4-BE49-F238E27FC236}">
                <a16:creationId xmlns:a16="http://schemas.microsoft.com/office/drawing/2014/main" id="{E67F4E08-030B-C4D1-4F6C-92FCE6D54AFC}"/>
              </a:ext>
            </a:extLst>
          </p:cNvPr>
          <p:cNvPicPr>
            <a:picLocks noChangeAspect="1"/>
          </p:cNvPicPr>
          <p:nvPr/>
        </p:nvPicPr>
        <p:blipFill>
          <a:blip r:embed="rId9"/>
          <a:stretch>
            <a:fillRect/>
          </a:stretch>
        </p:blipFill>
        <p:spPr>
          <a:xfrm>
            <a:off x="4657994" y="3825162"/>
            <a:ext cx="1581343" cy="2286000"/>
          </a:xfrm>
          <a:prstGeom prst="rect">
            <a:avLst/>
          </a:prstGeom>
        </p:spPr>
      </p:pic>
      <p:pic>
        <p:nvPicPr>
          <p:cNvPr id="24" name="Picture 23">
            <a:extLst>
              <a:ext uri="{FF2B5EF4-FFF2-40B4-BE49-F238E27FC236}">
                <a16:creationId xmlns:a16="http://schemas.microsoft.com/office/drawing/2014/main" id="{72DFAF1D-EFB3-AF09-2252-C5DF4A059CA8}"/>
              </a:ext>
            </a:extLst>
          </p:cNvPr>
          <p:cNvPicPr preferRelativeResize="0">
            <a:picLocks/>
          </p:cNvPicPr>
          <p:nvPr/>
        </p:nvPicPr>
        <p:blipFill>
          <a:blip r:embed="rId10"/>
          <a:stretch>
            <a:fillRect/>
          </a:stretch>
        </p:blipFill>
        <p:spPr>
          <a:xfrm>
            <a:off x="6123249" y="1011483"/>
            <a:ext cx="749808" cy="457200"/>
          </a:xfrm>
          <a:prstGeom prst="rect">
            <a:avLst/>
          </a:prstGeom>
        </p:spPr>
      </p:pic>
      <p:pic>
        <p:nvPicPr>
          <p:cNvPr id="2" name="Picture 12">
            <a:extLst>
              <a:ext uri="{FF2B5EF4-FFF2-40B4-BE49-F238E27FC236}">
                <a16:creationId xmlns:a16="http://schemas.microsoft.com/office/drawing/2014/main" id="{5228ECAD-39D5-46CC-B3DF-86A89A8090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5200" y="1029585"/>
            <a:ext cx="747823"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wo women taking a selfie&#10;&#10;AI-generated content may be incorrect.">
            <a:extLst>
              <a:ext uri="{FF2B5EF4-FFF2-40B4-BE49-F238E27FC236}">
                <a16:creationId xmlns:a16="http://schemas.microsoft.com/office/drawing/2014/main" id="{22AD10B3-D036-6568-41DC-4FE159A970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4323" y="3825162"/>
            <a:ext cx="2076641" cy="2233823"/>
          </a:xfrm>
          <a:prstGeom prst="rect">
            <a:avLst/>
          </a:prstGeom>
        </p:spPr>
      </p:pic>
      <p:sp>
        <p:nvSpPr>
          <p:cNvPr id="6" name="TextBox 5">
            <a:extLst>
              <a:ext uri="{FF2B5EF4-FFF2-40B4-BE49-F238E27FC236}">
                <a16:creationId xmlns:a16="http://schemas.microsoft.com/office/drawing/2014/main" id="{EA27B34C-F5BB-3462-C70C-CE925B95E843}"/>
              </a:ext>
            </a:extLst>
          </p:cNvPr>
          <p:cNvSpPr txBox="1"/>
          <p:nvPr/>
        </p:nvSpPr>
        <p:spPr>
          <a:xfrm>
            <a:off x="1767657" y="6332491"/>
            <a:ext cx="5105400" cy="369332"/>
          </a:xfrm>
          <a:prstGeom prst="rect">
            <a:avLst/>
          </a:prstGeom>
          <a:noFill/>
        </p:spPr>
        <p:txBody>
          <a:bodyPr wrap="square" rtlCol="0">
            <a:spAutoFit/>
          </a:bodyPr>
          <a:lstStyle/>
          <a:p>
            <a:r>
              <a:rPr lang="en-US" b="1" u="sng" dirty="0">
                <a:solidFill>
                  <a:srgbClr val="C00000"/>
                </a:solidFill>
              </a:rPr>
              <a:t>Preferred nickname: </a:t>
            </a:r>
            <a:r>
              <a:rPr lang="en-US" b="1" dirty="0">
                <a:solidFill>
                  <a:srgbClr val="C00000"/>
                </a:solidFill>
              </a:rPr>
              <a:t>“La Jefa” (</a:t>
            </a:r>
            <a:r>
              <a:rPr lang="en-US" b="1" i="1" dirty="0">
                <a:solidFill>
                  <a:srgbClr val="C00000"/>
                </a:solidFill>
              </a:rPr>
              <a:t>The Boss</a:t>
            </a:r>
            <a:r>
              <a:rPr lang="en-US" b="1" dirty="0">
                <a:solidFill>
                  <a:srgbClr val="C00000"/>
                </a:solidFill>
              </a:rPr>
              <a:t>)</a:t>
            </a:r>
          </a:p>
        </p:txBody>
      </p:sp>
    </p:spTree>
    <p:extLst>
      <p:ext uri="{BB962C8B-B14F-4D97-AF65-F5344CB8AC3E}">
        <p14:creationId xmlns:p14="http://schemas.microsoft.com/office/powerpoint/2010/main" val="2512003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a tie&#10;&#10;AI-generated content may be incorrect.">
            <a:extLst>
              <a:ext uri="{FF2B5EF4-FFF2-40B4-BE49-F238E27FC236}">
                <a16:creationId xmlns:a16="http://schemas.microsoft.com/office/drawing/2014/main" id="{372E2DF4-3778-0A9A-025C-0AED89531A42}"/>
              </a:ext>
            </a:extLst>
          </p:cNvPr>
          <p:cNvPicPr>
            <a:picLocks noChangeAspect="1"/>
          </p:cNvPicPr>
          <p:nvPr/>
        </p:nvPicPr>
        <p:blipFill>
          <a:blip r:embed="rId3"/>
          <a:srcRect l="18804" r="14545" b="2"/>
          <a:stretch>
            <a:fillRect/>
          </a:stretch>
        </p:blipFill>
        <p:spPr>
          <a:xfrm>
            <a:off x="4953000" y="1371600"/>
            <a:ext cx="3200400" cy="4682067"/>
          </a:xfrm>
          <a:prstGeom prst="rect">
            <a:avLst/>
          </a:prstGeom>
          <a:noFill/>
        </p:spPr>
      </p:pic>
      <p:sp>
        <p:nvSpPr>
          <p:cNvPr id="5" name="Title 4"/>
          <p:cNvSpPr>
            <a:spLocks noGrp="1"/>
          </p:cNvSpPr>
          <p:nvPr>
            <p:ph type="title"/>
          </p:nvPr>
        </p:nvSpPr>
        <p:spPr>
          <a:xfrm>
            <a:off x="428464" y="20194"/>
            <a:ext cx="7337379" cy="803513"/>
          </a:xfrm>
        </p:spPr>
        <p:txBody>
          <a:bodyPr anchor="ctr">
            <a:normAutofit/>
          </a:bodyPr>
          <a:lstStyle/>
          <a:p>
            <a:r>
              <a:rPr lang="en-US" b="1" dirty="0"/>
              <a:t>Additional Chaperone(s)  …</a:t>
            </a:r>
          </a:p>
        </p:txBody>
      </p:sp>
      <p:sp>
        <p:nvSpPr>
          <p:cNvPr id="3" name="Text Placeholder 2"/>
          <p:cNvSpPr>
            <a:spLocks noGrp="1"/>
          </p:cNvSpPr>
          <p:nvPr>
            <p:ph type="body" sz="quarter" idx="12"/>
          </p:nvPr>
        </p:nvSpPr>
        <p:spPr>
          <a:xfrm>
            <a:off x="533400" y="1188720"/>
            <a:ext cx="3733800" cy="4714875"/>
          </a:xfrm>
        </p:spPr>
        <p:txBody>
          <a:bodyPr numCol="1" spcCol="91440">
            <a:normAutofit fontScale="92500" lnSpcReduction="10000"/>
          </a:bodyPr>
          <a:lstStyle/>
          <a:p>
            <a:pPr marL="178308" indent="-342900" fontAlgn="base">
              <a:buFont typeface="Arial" panose="020B0604020202020204" pitchFamily="34" charset="0"/>
              <a:buChar char="•"/>
            </a:pPr>
            <a:endParaRPr lang="en-US" dirty="0">
              <a:solidFill>
                <a:schemeClr val="tx1"/>
              </a:solidFill>
            </a:endParaRPr>
          </a:p>
          <a:p>
            <a:pPr marL="178308" indent="-342900" fontAlgn="base">
              <a:buFont typeface="Arial" panose="020B0604020202020204" pitchFamily="34" charset="0"/>
              <a:buChar char="•"/>
            </a:pPr>
            <a:r>
              <a:rPr lang="en-US" u="sng" dirty="0">
                <a:solidFill>
                  <a:schemeClr val="tx1"/>
                </a:solidFill>
              </a:rPr>
              <a:t>Currently</a:t>
            </a:r>
            <a:r>
              <a:rPr lang="en-US" dirty="0">
                <a:solidFill>
                  <a:schemeClr val="tx1"/>
                </a:solidFill>
              </a:rPr>
              <a:t>: </a:t>
            </a:r>
            <a:r>
              <a:rPr lang="en-US" dirty="0">
                <a:solidFill>
                  <a:srgbClr val="0070C0"/>
                </a:solidFill>
              </a:rPr>
              <a:t>TBA</a:t>
            </a:r>
            <a:r>
              <a:rPr lang="en-US" dirty="0">
                <a:solidFill>
                  <a:srgbClr val="00B0F0"/>
                </a:solidFill>
              </a:rPr>
              <a:t>  </a:t>
            </a:r>
            <a:endParaRPr lang="en-US" dirty="0">
              <a:solidFill>
                <a:schemeClr val="tx1"/>
              </a:solidFill>
            </a:endParaRPr>
          </a:p>
          <a:p>
            <a:pPr marL="178308" indent="-342900" fontAlgn="base">
              <a:buFont typeface="Arial" panose="020B0604020202020204" pitchFamily="34" charset="0"/>
              <a:buChar char="•"/>
            </a:pPr>
            <a:r>
              <a:rPr lang="en-US" u="sng" dirty="0">
                <a:solidFill>
                  <a:srgbClr val="C00000"/>
                </a:solidFill>
              </a:rPr>
              <a:t>Note</a:t>
            </a:r>
            <a:r>
              <a:rPr lang="en-US" dirty="0">
                <a:solidFill>
                  <a:srgbClr val="C00000"/>
                </a:solidFill>
              </a:rPr>
              <a:t>: </a:t>
            </a:r>
            <a:r>
              <a:rPr lang="en-US" dirty="0">
                <a:solidFill>
                  <a:schemeClr val="tx1"/>
                </a:solidFill>
              </a:rPr>
              <a:t>Additional chaperone(s) will be chosen  / added as the tour moves forward—</a:t>
            </a:r>
            <a:r>
              <a:rPr lang="en-US" i="1" u="sng" dirty="0">
                <a:solidFill>
                  <a:schemeClr val="tx1"/>
                </a:solidFill>
              </a:rPr>
              <a:t>1 or 2 more</a:t>
            </a:r>
            <a:r>
              <a:rPr lang="en-US" dirty="0">
                <a:solidFill>
                  <a:schemeClr val="tx1"/>
                </a:solidFill>
              </a:rPr>
              <a:t>—depending on the </a:t>
            </a:r>
            <a:r>
              <a:rPr lang="en-US" dirty="0">
                <a:solidFill>
                  <a:srgbClr val="C00000"/>
                </a:solidFill>
              </a:rPr>
              <a:t>makeup of the group </a:t>
            </a:r>
            <a:r>
              <a:rPr lang="en-US" dirty="0">
                <a:solidFill>
                  <a:schemeClr val="tx1"/>
                </a:solidFill>
              </a:rPr>
              <a:t>&amp; </a:t>
            </a:r>
            <a:r>
              <a:rPr lang="en-US" u="sng" dirty="0">
                <a:solidFill>
                  <a:srgbClr val="0070C0"/>
                </a:solidFill>
              </a:rPr>
              <a:t>final number </a:t>
            </a:r>
            <a:r>
              <a:rPr lang="en-US" dirty="0">
                <a:solidFill>
                  <a:srgbClr val="0070C0"/>
                </a:solidFill>
              </a:rPr>
              <a:t>of </a:t>
            </a:r>
            <a:r>
              <a:rPr lang="en-US" u="sng" dirty="0">
                <a:solidFill>
                  <a:srgbClr val="0070C0"/>
                </a:solidFill>
              </a:rPr>
              <a:t>travelers</a:t>
            </a:r>
            <a:r>
              <a:rPr lang="en-US" dirty="0">
                <a:solidFill>
                  <a:srgbClr val="0070C0"/>
                </a:solidFill>
              </a:rPr>
              <a:t>, </a:t>
            </a:r>
            <a:r>
              <a:rPr lang="en-US" dirty="0">
                <a:solidFill>
                  <a:schemeClr val="tx1"/>
                </a:solidFill>
              </a:rPr>
              <a:t>and will be announced at a future trip meeting. </a:t>
            </a:r>
          </a:p>
          <a:p>
            <a:pPr marL="178308" indent="-342900" fontAlgn="base">
              <a:buFont typeface="Arial" panose="020B0604020202020204" pitchFamily="34" charset="0"/>
              <a:buChar char="•"/>
            </a:pPr>
            <a:r>
              <a:rPr lang="en-US" i="1" dirty="0">
                <a:solidFill>
                  <a:srgbClr val="C00000"/>
                </a:solidFill>
              </a:rPr>
              <a:t>Stay tuned!</a:t>
            </a:r>
          </a:p>
          <a:p>
            <a:pPr indent="0" fontAlgn="base"/>
            <a:endParaRPr lang="en-US" i="1" dirty="0"/>
          </a:p>
          <a:p>
            <a:pPr marL="726948" lvl="2" indent="-342900" fontAlgn="base">
              <a:buFont typeface="Arial" panose="020B0604020202020204" pitchFamily="34" charset="0"/>
              <a:buChar char="•"/>
            </a:pPr>
            <a:endParaRPr lang="en-US" sz="2500" dirty="0">
              <a:solidFill>
                <a:srgbClr val="26A5DF"/>
              </a:solidFill>
            </a:endParaRPr>
          </a:p>
          <a:p>
            <a:pPr fontAlgn="base"/>
            <a:endParaRPr lang="en-US" i="1" dirty="0"/>
          </a:p>
          <a:p>
            <a:pPr fontAlgn="base"/>
            <a:endParaRPr lang="en-US" i="1" dirty="0"/>
          </a:p>
        </p:txBody>
      </p:sp>
      <p:sp>
        <p:nvSpPr>
          <p:cNvPr id="4" name="Text Placeholder 2"/>
          <p:cNvSpPr txBox="1">
            <a:spLocks/>
          </p:cNvSpPr>
          <p:nvPr/>
        </p:nvSpPr>
        <p:spPr>
          <a:xfrm>
            <a:off x="774324" y="2113406"/>
            <a:ext cx="8153400" cy="1935480"/>
          </a:xfrm>
          <a:prstGeom prst="rect">
            <a:avLst/>
          </a:prstGeom>
        </p:spPr>
        <p:txBody>
          <a:bodyPr lIns="91440" numCol="2" spcCol="91440"/>
          <a:lstStyle>
            <a:lvl1pPr marL="0" indent="-164592" algn="l" defTabSz="457200" rtl="0" eaLnBrk="1" latinLnBrk="0" hangingPunct="1">
              <a:spcBef>
                <a:spcPts val="1200"/>
              </a:spcBef>
              <a:buClrTx/>
              <a:buSzPct val="115000"/>
              <a:buFont typeface="Verdana Bold"/>
              <a:buNone/>
              <a:defRPr sz="2500" b="1" i="0" kern="1200">
                <a:solidFill>
                  <a:srgbClr val="26A5DF"/>
                </a:solidFill>
                <a:latin typeface="Arial" pitchFamily="34" charset="0"/>
                <a:ea typeface="+mn-ea"/>
                <a:cs typeface="Arial" pitchFamily="34" charset="0"/>
              </a:defRPr>
            </a:lvl1pPr>
            <a:lvl2pPr marL="182880" indent="-182880" algn="l" defTabSz="457200" rtl="0" eaLnBrk="1" latinLnBrk="0" hangingPunct="1">
              <a:spcBef>
                <a:spcPts val="300"/>
              </a:spcBef>
              <a:buClr>
                <a:schemeClr val="bg1">
                  <a:lumMod val="50000"/>
                </a:schemeClr>
              </a:buClr>
              <a:buFont typeface="Lucida Grande"/>
              <a:buChar char="›"/>
              <a:defRPr sz="1800" b="0" i="0" kern="1200" baseline="0">
                <a:solidFill>
                  <a:schemeClr val="tx1"/>
                </a:solidFill>
                <a:latin typeface="Arial" pitchFamily="34" charset="0"/>
                <a:ea typeface="+mn-ea"/>
                <a:cs typeface="Arial" pitchFamily="34" charset="0"/>
              </a:defRPr>
            </a:lvl2pPr>
            <a:lvl3pPr marL="548640" indent="-182880" algn="l" defTabSz="457200" rtl="0" eaLnBrk="1" latinLnBrk="0" hangingPunct="1">
              <a:spcBef>
                <a:spcPts val="600"/>
              </a:spcBef>
              <a:buClr>
                <a:schemeClr val="bg1">
                  <a:lumMod val="50000"/>
                </a:schemeClr>
              </a:buClr>
              <a:buFont typeface="Arial"/>
              <a:buChar char="•"/>
              <a:defRPr sz="1600" b="0" i="0" kern="1200">
                <a:solidFill>
                  <a:schemeClr val="tx1"/>
                </a:solidFill>
                <a:latin typeface="Arial" pitchFamily="34" charset="0"/>
                <a:ea typeface="+mn-ea"/>
                <a:cs typeface="Arial" pitchFamily="34" charset="0"/>
              </a:defRPr>
            </a:lvl3pPr>
            <a:lvl4pPr marL="731520" indent="-182880" algn="l" defTabSz="457200" rtl="0" eaLnBrk="1" latinLnBrk="0" hangingPunct="1">
              <a:spcBef>
                <a:spcPts val="600"/>
              </a:spcBef>
              <a:buClr>
                <a:schemeClr val="bg1">
                  <a:lumMod val="50000"/>
                </a:schemeClr>
              </a:buClr>
              <a:buSzPct val="75000"/>
              <a:buFont typeface="Wingdings" charset="2"/>
              <a:buChar char="§"/>
              <a:defRPr sz="1600" b="0" i="0" kern="1200">
                <a:solidFill>
                  <a:schemeClr val="tx1"/>
                </a:solidFill>
                <a:latin typeface="Arial" pitchFamily="34" charset="0"/>
                <a:ea typeface="+mn-ea"/>
                <a:cs typeface="Arial" pitchFamily="34" charset="0"/>
              </a:defRPr>
            </a:lvl4pPr>
            <a:lvl5pPr marL="914400" indent="-274320" algn="l" defTabSz="457200" rtl="0" eaLnBrk="1" latinLnBrk="0" hangingPunct="1">
              <a:spcBef>
                <a:spcPct val="20000"/>
              </a:spcBef>
              <a:buClr>
                <a:schemeClr val="bg1">
                  <a:lumMod val="50000"/>
                </a:schemeClr>
              </a:buClr>
              <a:buFont typeface="Lucida Grande"/>
              <a:buChar char="-"/>
              <a:defRPr sz="1600" b="0" i="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endParaRPr lang="en-US" dirty="0"/>
          </a:p>
        </p:txBody>
      </p:sp>
    </p:spTree>
    <p:extLst>
      <p:ext uri="{BB962C8B-B14F-4D97-AF65-F5344CB8AC3E}">
        <p14:creationId xmlns:p14="http://schemas.microsoft.com/office/powerpoint/2010/main" val="436043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464" y="20194"/>
            <a:ext cx="8105936" cy="803513"/>
          </a:xfrm>
        </p:spPr>
        <p:txBody>
          <a:bodyPr/>
          <a:lstStyle/>
          <a:p>
            <a:r>
              <a:rPr lang="en-US" b="1" dirty="0"/>
              <a:t>About our tour company, Explorica…</a:t>
            </a:r>
          </a:p>
        </p:txBody>
      </p:sp>
      <p:sp>
        <p:nvSpPr>
          <p:cNvPr id="3" name="Text Placeholder 2"/>
          <p:cNvSpPr>
            <a:spLocks noGrp="1"/>
          </p:cNvSpPr>
          <p:nvPr>
            <p:ph type="body" sz="quarter" idx="12"/>
          </p:nvPr>
        </p:nvSpPr>
        <p:spPr>
          <a:xfrm>
            <a:off x="424947" y="1066800"/>
            <a:ext cx="8153400" cy="3200401"/>
          </a:xfrm>
        </p:spPr>
        <p:txBody>
          <a:bodyPr numCol="2" spcCol="91440"/>
          <a:lstStyle/>
          <a:p>
            <a:r>
              <a:rPr lang="en-US" dirty="0">
                <a:solidFill>
                  <a:srgbClr val="0070C0"/>
                </a:solidFill>
              </a:rPr>
              <a:t>Proven experience</a:t>
            </a:r>
          </a:p>
          <a:p>
            <a:pPr lvl="1"/>
            <a:r>
              <a:rPr lang="en-US" dirty="0"/>
              <a:t>Over 30 years in student travel</a:t>
            </a:r>
          </a:p>
          <a:p>
            <a:pPr lvl="1"/>
            <a:r>
              <a:rPr lang="en-US" dirty="0"/>
              <a:t>More than 1 million travelers</a:t>
            </a:r>
          </a:p>
          <a:p>
            <a:pPr lvl="1"/>
            <a:r>
              <a:rPr lang="en-US" dirty="0"/>
              <a:t>Tours to 75 countries on all</a:t>
            </a:r>
            <a:br>
              <a:rPr lang="en-US" dirty="0"/>
            </a:br>
            <a:r>
              <a:rPr lang="en-US" dirty="0"/>
              <a:t>7 continents</a:t>
            </a:r>
          </a:p>
          <a:p>
            <a:r>
              <a:rPr lang="en-US" dirty="0">
                <a:solidFill>
                  <a:srgbClr val="00B050"/>
                </a:solidFill>
              </a:rPr>
              <a:t>Excellent value</a:t>
            </a:r>
          </a:p>
          <a:p>
            <a:pPr lvl="1"/>
            <a:r>
              <a:rPr lang="en-US" dirty="0"/>
              <a:t>Fully inclusive</a:t>
            </a:r>
          </a:p>
          <a:p>
            <a:pPr lvl="1"/>
            <a:r>
              <a:rPr lang="en-US" dirty="0"/>
              <a:t>Quality hotels, meals &amp; activities</a:t>
            </a:r>
          </a:p>
          <a:p>
            <a:pPr lvl="1"/>
            <a:r>
              <a:rPr lang="en-US" dirty="0"/>
              <a:t>Guaranteed best prices</a:t>
            </a:r>
          </a:p>
          <a:p>
            <a:pPr lvl="1"/>
            <a:endParaRPr lang="en-US" dirty="0"/>
          </a:p>
          <a:p>
            <a:pPr lvl="1"/>
            <a:endParaRPr lang="en-US" dirty="0"/>
          </a:p>
          <a:p>
            <a:pPr lvl="1"/>
            <a:endParaRPr lang="en-US" dirty="0"/>
          </a:p>
          <a:p>
            <a:pPr lvl="1"/>
            <a:endParaRPr lang="en-US" dirty="0"/>
          </a:p>
          <a:p>
            <a:r>
              <a:rPr lang="en-US" dirty="0">
                <a:solidFill>
                  <a:schemeClr val="accent6">
                    <a:lumMod val="75000"/>
                  </a:schemeClr>
                </a:solidFill>
              </a:rPr>
              <a:t>Incredible tour directors</a:t>
            </a:r>
          </a:p>
          <a:p>
            <a:pPr lvl="1"/>
            <a:r>
              <a:rPr lang="en-US" dirty="0"/>
              <a:t>Professionally trained</a:t>
            </a:r>
          </a:p>
          <a:p>
            <a:pPr lvl="1"/>
            <a:r>
              <a:rPr lang="en-US" dirty="0"/>
              <a:t>Specialized in student travel</a:t>
            </a:r>
          </a:p>
          <a:p>
            <a:pPr lvl="1"/>
            <a:r>
              <a:rPr lang="en-US" dirty="0"/>
              <a:t>Local, multi-lingual experts</a:t>
            </a:r>
          </a:p>
          <a:p>
            <a:pPr lvl="1"/>
            <a:r>
              <a:rPr lang="en-US" dirty="0"/>
              <a:t>With group 24/7</a:t>
            </a:r>
          </a:p>
          <a:p>
            <a:r>
              <a:rPr lang="en-US" dirty="0">
                <a:solidFill>
                  <a:srgbClr val="00B050"/>
                </a:solidFill>
              </a:rPr>
              <a:t>Exceptional safety record</a:t>
            </a:r>
          </a:p>
          <a:p>
            <a:pPr lvl="1"/>
            <a:r>
              <a:rPr lang="en-US" dirty="0"/>
              <a:t>Proven systems in place at all levels of operations</a:t>
            </a:r>
          </a:p>
          <a:p>
            <a:pPr lvl="1"/>
            <a:r>
              <a:rPr lang="en-US" dirty="0"/>
              <a:t>Unmatched in industry</a:t>
            </a:r>
          </a:p>
          <a:p>
            <a:endParaRPr lang="en-US" dirty="0"/>
          </a:p>
          <a:p>
            <a:endParaRPr lang="en-US" dirty="0"/>
          </a:p>
        </p:txBody>
      </p:sp>
      <p:sp>
        <p:nvSpPr>
          <p:cNvPr id="2" name="Rectangle 1">
            <a:extLst>
              <a:ext uri="{FF2B5EF4-FFF2-40B4-BE49-F238E27FC236}">
                <a16:creationId xmlns:a16="http://schemas.microsoft.com/office/drawing/2014/main" id="{BFA22EA3-326D-4875-9E5F-F9C6A7DF49CF}"/>
              </a:ext>
            </a:extLst>
          </p:cNvPr>
          <p:cNvSpPr/>
          <p:nvPr/>
        </p:nvSpPr>
        <p:spPr>
          <a:xfrm>
            <a:off x="2840775" y="4342715"/>
            <a:ext cx="3321743" cy="477054"/>
          </a:xfrm>
          <a:prstGeom prst="rect">
            <a:avLst/>
          </a:prstGeom>
        </p:spPr>
        <p:txBody>
          <a:bodyPr wrap="none">
            <a:spAutoFit/>
          </a:bodyPr>
          <a:lstStyle/>
          <a:p>
            <a:r>
              <a:rPr lang="en-US" sz="2500" b="1" u="sng" dirty="0">
                <a:solidFill>
                  <a:srgbClr val="C00000"/>
                </a:solidFill>
              </a:rPr>
              <a:t>Safety above all else</a:t>
            </a:r>
          </a:p>
        </p:txBody>
      </p:sp>
      <p:sp>
        <p:nvSpPr>
          <p:cNvPr id="6" name="Rectangle 5">
            <a:extLst>
              <a:ext uri="{FF2B5EF4-FFF2-40B4-BE49-F238E27FC236}">
                <a16:creationId xmlns:a16="http://schemas.microsoft.com/office/drawing/2014/main" id="{B527546E-01B0-4ECD-A5F0-933FE31D3256}"/>
              </a:ext>
            </a:extLst>
          </p:cNvPr>
          <p:cNvSpPr/>
          <p:nvPr/>
        </p:nvSpPr>
        <p:spPr>
          <a:xfrm>
            <a:off x="76200" y="4914037"/>
            <a:ext cx="4572000" cy="2031325"/>
          </a:xfrm>
          <a:prstGeom prst="rect">
            <a:avLst/>
          </a:prstGeom>
        </p:spPr>
        <p:txBody>
          <a:bodyPr>
            <a:spAutoFit/>
          </a:bodyPr>
          <a:lstStyle/>
          <a:p>
            <a:pPr marL="742950" lvl="1" indent="-285750">
              <a:spcAft>
                <a:spcPts val="0"/>
              </a:spcAft>
              <a:buFont typeface="Wingdings" panose="05000000000000000000" pitchFamily="2" charset="2"/>
              <a:buChar char="Ø"/>
            </a:pPr>
            <a:r>
              <a:rPr lang="en-US" dirty="0"/>
              <a:t>Proactive risk management</a:t>
            </a:r>
          </a:p>
          <a:p>
            <a:pPr marL="742950" lvl="1" indent="-285750">
              <a:spcAft>
                <a:spcPts val="0"/>
              </a:spcAft>
              <a:buFont typeface="Wingdings" panose="05000000000000000000" pitchFamily="2" charset="2"/>
              <a:buChar char="Ø"/>
            </a:pPr>
            <a:r>
              <a:rPr lang="en-US" dirty="0"/>
              <a:t>Expertly trained, multilingual</a:t>
            </a:r>
            <a:br>
              <a:rPr lang="en-US" dirty="0"/>
            </a:br>
            <a:r>
              <a:rPr lang="en-US" dirty="0"/>
              <a:t>tour directors</a:t>
            </a:r>
          </a:p>
          <a:p>
            <a:pPr marL="742950" lvl="1" indent="-285750">
              <a:spcAft>
                <a:spcPts val="0"/>
              </a:spcAft>
              <a:buFont typeface="Wingdings" panose="05000000000000000000" pitchFamily="2" charset="2"/>
              <a:buChar char="Ø"/>
            </a:pPr>
            <a:r>
              <a:rPr lang="en-US" dirty="0"/>
              <a:t>24/7 emergency support</a:t>
            </a:r>
          </a:p>
          <a:p>
            <a:pPr marL="742950" lvl="1" indent="-285750">
              <a:spcAft>
                <a:spcPts val="0"/>
              </a:spcAft>
              <a:buFont typeface="Wingdings" panose="05000000000000000000" pitchFamily="2" charset="2"/>
              <a:buChar char="Ø"/>
            </a:pPr>
            <a:r>
              <a:rPr lang="en-US" b="1" dirty="0">
                <a:highlight>
                  <a:srgbClr val="FFFF00"/>
                </a:highlight>
              </a:rPr>
              <a:t>TD &amp; Tour Leader- </a:t>
            </a:r>
            <a:r>
              <a:rPr lang="en-US" b="1" dirty="0">
                <a:solidFill>
                  <a:srgbClr val="00B0F0"/>
                </a:solidFill>
                <a:highlight>
                  <a:srgbClr val="FFFF00"/>
                </a:highlight>
              </a:rPr>
              <a:t>Have CPR / basic medical training</a:t>
            </a:r>
          </a:p>
          <a:p>
            <a:pPr lvl="1">
              <a:spcAft>
                <a:spcPts val="0"/>
              </a:spcAft>
            </a:pPr>
            <a:endParaRPr lang="en-US" dirty="0"/>
          </a:p>
        </p:txBody>
      </p:sp>
      <p:sp>
        <p:nvSpPr>
          <p:cNvPr id="7" name="Rectangle 6">
            <a:extLst>
              <a:ext uri="{FF2B5EF4-FFF2-40B4-BE49-F238E27FC236}">
                <a16:creationId xmlns:a16="http://schemas.microsoft.com/office/drawing/2014/main" id="{D76E6149-7129-4EB0-9847-34F5755EA7DF}"/>
              </a:ext>
            </a:extLst>
          </p:cNvPr>
          <p:cNvSpPr/>
          <p:nvPr/>
        </p:nvSpPr>
        <p:spPr>
          <a:xfrm>
            <a:off x="3657600" y="4915209"/>
            <a:ext cx="4572000" cy="646331"/>
          </a:xfrm>
          <a:prstGeom prst="rect">
            <a:avLst/>
          </a:prstGeom>
        </p:spPr>
        <p:txBody>
          <a:bodyPr>
            <a:spAutoFit/>
          </a:bodyPr>
          <a:lstStyle/>
          <a:p>
            <a:pPr marL="742950" lvl="1" indent="-285750">
              <a:spcAft>
                <a:spcPts val="0"/>
              </a:spcAft>
              <a:buFont typeface="Wingdings" panose="05000000000000000000" pitchFamily="2" charset="2"/>
              <a:buChar char="Ø"/>
            </a:pPr>
            <a:r>
              <a:rPr lang="en-US" dirty="0"/>
              <a:t>Network of more than 45 offices around the world</a:t>
            </a:r>
          </a:p>
        </p:txBody>
      </p:sp>
      <p:sp>
        <p:nvSpPr>
          <p:cNvPr id="8" name="Rectangle 7">
            <a:extLst>
              <a:ext uri="{FF2B5EF4-FFF2-40B4-BE49-F238E27FC236}">
                <a16:creationId xmlns:a16="http://schemas.microsoft.com/office/drawing/2014/main" id="{85E97D0E-A5B9-4658-A8D3-90C6C4BA00EF}"/>
              </a:ext>
            </a:extLst>
          </p:cNvPr>
          <p:cNvSpPr/>
          <p:nvPr/>
        </p:nvSpPr>
        <p:spPr>
          <a:xfrm>
            <a:off x="3657600" y="5561540"/>
            <a:ext cx="4572000" cy="646331"/>
          </a:xfrm>
          <a:prstGeom prst="rect">
            <a:avLst/>
          </a:prstGeom>
        </p:spPr>
        <p:txBody>
          <a:bodyPr>
            <a:spAutoFit/>
          </a:bodyPr>
          <a:lstStyle/>
          <a:p>
            <a:pPr marL="742950" lvl="1" indent="-285750">
              <a:spcAft>
                <a:spcPts val="0"/>
              </a:spcAft>
              <a:buFont typeface="Wingdings" panose="05000000000000000000" pitchFamily="2" charset="2"/>
              <a:buChar char="Ø"/>
            </a:pPr>
            <a:r>
              <a:rPr lang="en-US" dirty="0"/>
              <a:t>Comprehensive liability coverage</a:t>
            </a:r>
          </a:p>
          <a:p>
            <a:pPr marL="742950" lvl="1" indent="-285750">
              <a:spcAft>
                <a:spcPts val="0"/>
              </a:spcAft>
              <a:buFont typeface="Wingdings" panose="05000000000000000000" pitchFamily="2" charset="2"/>
              <a:buChar char="Ø"/>
            </a:pPr>
            <a:r>
              <a:rPr lang="en-US" dirty="0"/>
              <a:t>Trusted travel protection plans</a:t>
            </a:r>
          </a:p>
        </p:txBody>
      </p:sp>
      <p:sp>
        <p:nvSpPr>
          <p:cNvPr id="9" name="Rectangle 8">
            <a:extLst>
              <a:ext uri="{FF2B5EF4-FFF2-40B4-BE49-F238E27FC236}">
                <a16:creationId xmlns:a16="http://schemas.microsoft.com/office/drawing/2014/main" id="{EF4D4640-9ED0-4347-8FEC-E8EB8D763C0D}"/>
              </a:ext>
            </a:extLst>
          </p:cNvPr>
          <p:cNvSpPr/>
          <p:nvPr/>
        </p:nvSpPr>
        <p:spPr>
          <a:xfrm>
            <a:off x="3733800" y="6178580"/>
            <a:ext cx="4572000" cy="646331"/>
          </a:xfrm>
          <a:prstGeom prst="rect">
            <a:avLst/>
          </a:prstGeom>
        </p:spPr>
        <p:txBody>
          <a:bodyPr>
            <a:spAutoFit/>
          </a:bodyPr>
          <a:lstStyle/>
          <a:p>
            <a:pPr marL="742950" lvl="1" indent="-285750">
              <a:spcAft>
                <a:spcPts val="0"/>
              </a:spcAft>
              <a:buFont typeface="Wingdings" panose="05000000000000000000" pitchFamily="2" charset="2"/>
              <a:buChar char="Ø"/>
            </a:pPr>
            <a:r>
              <a:rPr lang="en-US" dirty="0"/>
              <a:t>USTOA $1 million Travelers’ Assistance</a:t>
            </a:r>
          </a:p>
        </p:txBody>
      </p:sp>
    </p:spTree>
    <p:extLst>
      <p:ext uri="{BB962C8B-B14F-4D97-AF65-F5344CB8AC3E}">
        <p14:creationId xmlns:p14="http://schemas.microsoft.com/office/powerpoint/2010/main" val="3572782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Exploric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20605</TotalTime>
  <Words>4509</Words>
  <Application>Microsoft Office PowerPoint</Application>
  <PresentationFormat>On-screen Show (4:3)</PresentationFormat>
  <Paragraphs>375</Paragraphs>
  <Slides>28</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Arial Black</vt:lpstr>
      <vt:lpstr>Book Antiqua</vt:lpstr>
      <vt:lpstr>Calibri</vt:lpstr>
      <vt:lpstr>Courier New</vt:lpstr>
      <vt:lpstr>Georgia</vt:lpstr>
      <vt:lpstr>Lucida Grande</vt:lpstr>
      <vt:lpstr>Times New Roman</vt:lpstr>
      <vt:lpstr>Verdana</vt:lpstr>
      <vt:lpstr>Verdana Bold</vt:lpstr>
      <vt:lpstr>Wingdings</vt:lpstr>
      <vt:lpstr>Explorica_template</vt:lpstr>
      <vt:lpstr>PowerPoint Presentation</vt:lpstr>
      <vt:lpstr>Note: No need to take notes … </vt:lpstr>
      <vt:lpstr>PowerPoint Presentation</vt:lpstr>
      <vt:lpstr>About your tour leader, Mr. Wayman…</vt:lpstr>
      <vt:lpstr>Disclaimer…</vt:lpstr>
      <vt:lpstr>About your chaperones…</vt:lpstr>
      <vt:lpstr>Señora Elsa Velasquez …</vt:lpstr>
      <vt:lpstr>Additional Chaperone(s)  …</vt:lpstr>
      <vt:lpstr>About our tour company, Explorica…</vt:lpstr>
      <vt:lpstr>About your Explorica Tour Director, Luca Di Leonardo …</vt:lpstr>
      <vt:lpstr>Eligible students / traveler expectations…</vt:lpstr>
      <vt:lpstr>About this tour…</vt:lpstr>
      <vt:lpstr>Highlights of what we will see ,visit, &amp; do in Paris … </vt:lpstr>
      <vt:lpstr>Highlights of Provence &amp; Côte d’Azur …</vt:lpstr>
      <vt:lpstr>Highlights of  Catalonia and Barcelona, Spain …</vt:lpstr>
      <vt:lpstr>Where we’re going…  (Tour details of our custom itinerary) …</vt:lpstr>
      <vt:lpstr>Where we’re going …</vt:lpstr>
      <vt:lpstr>Where we’re going…</vt:lpstr>
      <vt:lpstr>To learn more details about itinerary…</vt:lpstr>
      <vt:lpstr>What is included …</vt:lpstr>
      <vt:lpstr>Pricing Details…</vt:lpstr>
      <vt:lpstr>Sample fundraiser page / flyer …</vt:lpstr>
      <vt:lpstr>Payment options…</vt:lpstr>
      <vt:lpstr>Details on 4-step payment structure…</vt:lpstr>
      <vt:lpstr>Travel protection with Trip Mate (available / optional)…</vt:lpstr>
      <vt:lpstr>How to enroll on this tour …</vt:lpstr>
      <vt:lpstr>Once enrolled / in preparation for the trip…</vt:lpstr>
      <vt:lpstr>Questions?</vt:lpstr>
    </vt:vector>
  </TitlesOfParts>
  <Company>Explorica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Timeline</dc:title>
  <dc:creator>Explorica User</dc:creator>
  <cp:lastModifiedBy>Wayman Patrick</cp:lastModifiedBy>
  <cp:revision>904</cp:revision>
  <cp:lastPrinted>2012-09-10T19:09:57Z</cp:lastPrinted>
  <dcterms:created xsi:type="dcterms:W3CDTF">2012-09-12T12:55:16Z</dcterms:created>
  <dcterms:modified xsi:type="dcterms:W3CDTF">2025-11-13T01:37:34Z</dcterms:modified>
  <cp:contentStatus/>
</cp:coreProperties>
</file>